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0" r:id="rId1"/>
  </p:sldMasterIdLst>
  <p:handoutMasterIdLst>
    <p:handoutMasterId r:id="rId39"/>
  </p:handoutMasterIdLst>
  <p:sldIdLst>
    <p:sldId id="256" r:id="rId2"/>
    <p:sldId id="295" r:id="rId3"/>
    <p:sldId id="296" r:id="rId4"/>
    <p:sldId id="298" r:id="rId5"/>
    <p:sldId id="299" r:id="rId6"/>
    <p:sldId id="300" r:id="rId7"/>
    <p:sldId id="301" r:id="rId8"/>
    <p:sldId id="302" r:id="rId9"/>
    <p:sldId id="305" r:id="rId10"/>
    <p:sldId id="306" r:id="rId11"/>
    <p:sldId id="269" r:id="rId12"/>
    <p:sldId id="257" r:id="rId13"/>
    <p:sldId id="258" r:id="rId14"/>
    <p:sldId id="274" r:id="rId15"/>
    <p:sldId id="275" r:id="rId16"/>
    <p:sldId id="259" r:id="rId17"/>
    <p:sldId id="260" r:id="rId18"/>
    <p:sldId id="273" r:id="rId19"/>
    <p:sldId id="276" r:id="rId20"/>
    <p:sldId id="277" r:id="rId21"/>
    <p:sldId id="278" r:id="rId22"/>
    <p:sldId id="279" r:id="rId23"/>
    <p:sldId id="280" r:id="rId24"/>
    <p:sldId id="282" r:id="rId25"/>
    <p:sldId id="285" r:id="rId26"/>
    <p:sldId id="283" r:id="rId27"/>
    <p:sldId id="284" r:id="rId28"/>
    <p:sldId id="281" r:id="rId29"/>
    <p:sldId id="286" r:id="rId30"/>
    <p:sldId id="287" r:id="rId31"/>
    <p:sldId id="288" r:id="rId32"/>
    <p:sldId id="289" r:id="rId33"/>
    <p:sldId id="290" r:id="rId34"/>
    <p:sldId id="291" r:id="rId35"/>
    <p:sldId id="292" r:id="rId36"/>
    <p:sldId id="293" r:id="rId37"/>
    <p:sldId id="294" r:id="rId38"/>
  </p:sldIdLst>
  <p:sldSz cx="9144000" cy="6858000" type="screen4x3"/>
  <p:notesSz cx="6858000" cy="9144000"/>
  <p:defaultTextStyle>
    <a:defPPr>
      <a:defRPr lang="es-SV"/>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94" d="100"/>
          <a:sy n="94" d="100"/>
        </p:scale>
        <p:origin x="-450"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SV"/>
          </a:p>
        </p:txBody>
      </p:sp>
      <p:sp>
        <p:nvSpPr>
          <p:cNvPr id="3" name="2 Marcador de fecha"/>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C49142-EE71-43DE-A68E-CC5E5DAB68F3}" type="datetimeFigureOut">
              <a:rPr lang="es-SV" smtClean="0"/>
              <a:pPr/>
              <a:t>24/01/2012</a:t>
            </a:fld>
            <a:endParaRPr lang="es-SV"/>
          </a:p>
        </p:txBody>
      </p:sp>
      <p:sp>
        <p:nvSpPr>
          <p:cNvPr id="4" name="3 Marcador de pie de página"/>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s-SV"/>
          </a:p>
        </p:txBody>
      </p:sp>
      <p:sp>
        <p:nvSpPr>
          <p:cNvPr id="5" name="4 Marcador de número de diapositiva"/>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14ECBC5-DE73-4A57-94C1-38A0A6EDA67A}" type="slidenum">
              <a:rPr lang="es-SV" smtClean="0"/>
              <a:pPr/>
              <a:t>‹Nº›</a:t>
            </a:fld>
            <a:endParaRPr lang="es-SV"/>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bg>
      <p:bgRef idx="1002">
        <a:schemeClr val="bg2"/>
      </p:bgRef>
    </p:bg>
    <p:spTree>
      <p:nvGrpSpPr>
        <p:cNvPr id="1" name=""/>
        <p:cNvGrpSpPr/>
        <p:nvPr/>
      </p:nvGrpSpPr>
      <p:grpSpPr>
        <a:xfrm>
          <a:off x="0" y="0"/>
          <a:ext cx="0" cy="0"/>
          <a:chOff x="0" y="0"/>
          <a:chExt cx="0" cy="0"/>
        </a:xfrm>
      </p:grpSpPr>
      <p:sp>
        <p:nvSpPr>
          <p:cNvPr id="9" name="8 Título"/>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s-ES" smtClean="0"/>
              <a:t>Haga clic para modificar el estilo de título del patrón</a:t>
            </a:r>
            <a:endParaRPr kumimoji="0" lang="en-US"/>
          </a:p>
        </p:txBody>
      </p:sp>
      <p:sp>
        <p:nvSpPr>
          <p:cNvPr id="17" name="16 Subtítulo"/>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smtClean="0"/>
              <a:t>Haga clic para modificar el estilo de subtítulo del patrón</a:t>
            </a:r>
            <a:endParaRPr kumimoji="0" lang="en-US"/>
          </a:p>
        </p:txBody>
      </p:sp>
      <p:sp>
        <p:nvSpPr>
          <p:cNvPr id="30" name="29 Marcador de fecha"/>
          <p:cNvSpPr>
            <a:spLocks noGrp="1"/>
          </p:cNvSpPr>
          <p:nvPr>
            <p:ph type="dt" sz="half" idx="10"/>
          </p:nvPr>
        </p:nvSpPr>
        <p:spPr/>
        <p:txBody>
          <a:bodyPr/>
          <a:lstStyle/>
          <a:p>
            <a:fld id="{4CA0B9EE-A7AA-44EF-8E8A-98094C1D11B7}" type="datetimeFigureOut">
              <a:rPr lang="es-SV" smtClean="0"/>
              <a:pPr/>
              <a:t>24/01/2012</a:t>
            </a:fld>
            <a:endParaRPr lang="es-SV"/>
          </a:p>
        </p:txBody>
      </p:sp>
      <p:sp>
        <p:nvSpPr>
          <p:cNvPr id="19" name="18 Marcador de pie de página"/>
          <p:cNvSpPr>
            <a:spLocks noGrp="1"/>
          </p:cNvSpPr>
          <p:nvPr>
            <p:ph type="ftr" sz="quarter" idx="11"/>
          </p:nvPr>
        </p:nvSpPr>
        <p:spPr/>
        <p:txBody>
          <a:bodyPr/>
          <a:lstStyle/>
          <a:p>
            <a:endParaRPr lang="es-SV"/>
          </a:p>
        </p:txBody>
      </p:sp>
      <p:sp>
        <p:nvSpPr>
          <p:cNvPr id="27" name="26 Marcador de número de diapositiva"/>
          <p:cNvSpPr>
            <a:spLocks noGrp="1"/>
          </p:cNvSpPr>
          <p:nvPr>
            <p:ph type="sldNum" sz="quarter" idx="12"/>
          </p:nvPr>
        </p:nvSpPr>
        <p:spPr/>
        <p:txBody>
          <a:bodyPr/>
          <a:lstStyle/>
          <a:p>
            <a:fld id="{CE6A67DC-E8D4-40B9-939A-1CEDA6D02958}" type="slidenum">
              <a:rPr lang="es-SV" smtClean="0"/>
              <a:pPr/>
              <a:t>‹Nº›</a:t>
            </a:fld>
            <a:endParaRPr lang="es-SV"/>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4CA0B9EE-A7AA-44EF-8E8A-98094C1D11B7}" type="datetimeFigureOut">
              <a:rPr lang="es-SV" smtClean="0"/>
              <a:pPr/>
              <a:t>24/01/2012</a:t>
            </a:fld>
            <a:endParaRPr lang="es-SV"/>
          </a:p>
        </p:txBody>
      </p:sp>
      <p:sp>
        <p:nvSpPr>
          <p:cNvPr id="5" name="4 Marcador de pie de página"/>
          <p:cNvSpPr>
            <a:spLocks noGrp="1"/>
          </p:cNvSpPr>
          <p:nvPr>
            <p:ph type="ftr" sz="quarter" idx="11"/>
          </p:nvPr>
        </p:nvSpPr>
        <p:spPr/>
        <p:txBody>
          <a:bodyPr/>
          <a:lstStyle/>
          <a:p>
            <a:endParaRPr lang="es-SV"/>
          </a:p>
        </p:txBody>
      </p:sp>
      <p:sp>
        <p:nvSpPr>
          <p:cNvPr id="6" name="5 Marcador de número de diapositiva"/>
          <p:cNvSpPr>
            <a:spLocks noGrp="1"/>
          </p:cNvSpPr>
          <p:nvPr>
            <p:ph type="sldNum" sz="quarter" idx="12"/>
          </p:nvPr>
        </p:nvSpPr>
        <p:spPr/>
        <p:txBody>
          <a:bodyPr/>
          <a:lstStyle/>
          <a:p>
            <a:fld id="{CE6A67DC-E8D4-40B9-939A-1CEDA6D02958}" type="slidenum">
              <a:rPr lang="es-SV" smtClean="0"/>
              <a:pPr/>
              <a:t>‹Nº›</a:t>
            </a:fld>
            <a:endParaRPr lang="es-SV"/>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914401"/>
            <a:ext cx="2057400" cy="5211763"/>
          </a:xfrm>
        </p:spPr>
        <p:txBody>
          <a:bodyPr vert="eaVer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914401"/>
            <a:ext cx="6019800" cy="5211763"/>
          </a:xfrm>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4CA0B9EE-A7AA-44EF-8E8A-98094C1D11B7}" type="datetimeFigureOut">
              <a:rPr lang="es-SV" smtClean="0"/>
              <a:pPr/>
              <a:t>24/01/2012</a:t>
            </a:fld>
            <a:endParaRPr lang="es-SV"/>
          </a:p>
        </p:txBody>
      </p:sp>
      <p:sp>
        <p:nvSpPr>
          <p:cNvPr id="5" name="4 Marcador de pie de página"/>
          <p:cNvSpPr>
            <a:spLocks noGrp="1"/>
          </p:cNvSpPr>
          <p:nvPr>
            <p:ph type="ftr" sz="quarter" idx="11"/>
          </p:nvPr>
        </p:nvSpPr>
        <p:spPr/>
        <p:txBody>
          <a:bodyPr/>
          <a:lstStyle/>
          <a:p>
            <a:endParaRPr lang="es-SV"/>
          </a:p>
        </p:txBody>
      </p:sp>
      <p:sp>
        <p:nvSpPr>
          <p:cNvPr id="6" name="5 Marcador de número de diapositiva"/>
          <p:cNvSpPr>
            <a:spLocks noGrp="1"/>
          </p:cNvSpPr>
          <p:nvPr>
            <p:ph type="sldNum" sz="quarter" idx="12"/>
          </p:nvPr>
        </p:nvSpPr>
        <p:spPr/>
        <p:txBody>
          <a:bodyPr/>
          <a:lstStyle/>
          <a:p>
            <a:fld id="{CE6A67DC-E8D4-40B9-939A-1CEDA6D02958}" type="slidenum">
              <a:rPr lang="es-SV" smtClean="0"/>
              <a:pPr/>
              <a:t>‹Nº›</a:t>
            </a:fld>
            <a:endParaRPr lang="es-SV"/>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4CA0B9EE-A7AA-44EF-8E8A-98094C1D11B7}" type="datetimeFigureOut">
              <a:rPr lang="es-SV" smtClean="0"/>
              <a:pPr/>
              <a:t>24/01/2012</a:t>
            </a:fld>
            <a:endParaRPr lang="es-SV"/>
          </a:p>
        </p:txBody>
      </p:sp>
      <p:sp>
        <p:nvSpPr>
          <p:cNvPr id="5" name="4 Marcador de pie de página"/>
          <p:cNvSpPr>
            <a:spLocks noGrp="1"/>
          </p:cNvSpPr>
          <p:nvPr>
            <p:ph type="ftr" sz="quarter" idx="11"/>
          </p:nvPr>
        </p:nvSpPr>
        <p:spPr/>
        <p:txBody>
          <a:bodyPr/>
          <a:lstStyle/>
          <a:p>
            <a:endParaRPr lang="es-SV"/>
          </a:p>
        </p:txBody>
      </p:sp>
      <p:sp>
        <p:nvSpPr>
          <p:cNvPr id="6" name="5 Marcador de número de diapositiva"/>
          <p:cNvSpPr>
            <a:spLocks noGrp="1"/>
          </p:cNvSpPr>
          <p:nvPr>
            <p:ph type="sldNum" sz="quarter" idx="12"/>
          </p:nvPr>
        </p:nvSpPr>
        <p:spPr/>
        <p:txBody>
          <a:bodyPr/>
          <a:lstStyle/>
          <a:p>
            <a:fld id="{CE6A67DC-E8D4-40B9-939A-1CEDA6D02958}" type="slidenum">
              <a:rPr lang="es-SV" smtClean="0"/>
              <a:pPr/>
              <a:t>‹Nº›</a:t>
            </a:fld>
            <a:endParaRPr lang="es-SV"/>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bg>
      <p:bgRef idx="1002">
        <a:schemeClr val="bg2"/>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smtClean="0"/>
              <a:t>Haga clic para modificar el estilo de texto del patrón</a:t>
            </a:r>
          </a:p>
        </p:txBody>
      </p:sp>
      <p:sp>
        <p:nvSpPr>
          <p:cNvPr id="4" name="3 Marcador de fecha"/>
          <p:cNvSpPr>
            <a:spLocks noGrp="1"/>
          </p:cNvSpPr>
          <p:nvPr>
            <p:ph type="dt" sz="half" idx="10"/>
          </p:nvPr>
        </p:nvSpPr>
        <p:spPr/>
        <p:txBody>
          <a:bodyPr/>
          <a:lstStyle/>
          <a:p>
            <a:fld id="{4CA0B9EE-A7AA-44EF-8E8A-98094C1D11B7}" type="datetimeFigureOut">
              <a:rPr lang="es-SV" smtClean="0"/>
              <a:pPr/>
              <a:t>24/01/2012</a:t>
            </a:fld>
            <a:endParaRPr lang="es-SV"/>
          </a:p>
        </p:txBody>
      </p:sp>
      <p:sp>
        <p:nvSpPr>
          <p:cNvPr id="5" name="4 Marcador de pie de página"/>
          <p:cNvSpPr>
            <a:spLocks noGrp="1"/>
          </p:cNvSpPr>
          <p:nvPr>
            <p:ph type="ftr" sz="quarter" idx="11"/>
          </p:nvPr>
        </p:nvSpPr>
        <p:spPr/>
        <p:txBody>
          <a:bodyPr/>
          <a:lstStyle/>
          <a:p>
            <a:endParaRPr lang="es-SV"/>
          </a:p>
        </p:txBody>
      </p:sp>
      <p:sp>
        <p:nvSpPr>
          <p:cNvPr id="6" name="5 Marcador de número de diapositiva"/>
          <p:cNvSpPr>
            <a:spLocks noGrp="1"/>
          </p:cNvSpPr>
          <p:nvPr>
            <p:ph type="sldNum" sz="quarter" idx="12"/>
          </p:nvPr>
        </p:nvSpPr>
        <p:spPr/>
        <p:txBody>
          <a:bodyPr/>
          <a:lstStyle/>
          <a:p>
            <a:fld id="{CE6A67DC-E8D4-40B9-939A-1CEDA6D02958}" type="slidenum">
              <a:rPr lang="es-SV" smtClean="0"/>
              <a:pPr/>
              <a:t>‹Nº›</a:t>
            </a:fld>
            <a:endParaRPr lang="es-SV"/>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229600" cy="1143000"/>
          </a:xfrm>
        </p:spPr>
        <p:txBody>
          <a:bodyPr/>
          <a:lstStyle/>
          <a:p>
            <a:r>
              <a:rPr kumimoji="0" lang="es-ES" smtClean="0"/>
              <a:t>Haga clic para modificar el estilo de título del patrón</a:t>
            </a:r>
            <a:endParaRPr kumimoji="0" lang="en-US"/>
          </a:p>
        </p:txBody>
      </p:sp>
      <p:sp>
        <p:nvSpPr>
          <p:cNvPr id="3" name="2 Marcador de contenido"/>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p>
            <a:fld id="{4CA0B9EE-A7AA-44EF-8E8A-98094C1D11B7}" type="datetimeFigureOut">
              <a:rPr lang="es-SV" smtClean="0"/>
              <a:pPr/>
              <a:t>24/01/2012</a:t>
            </a:fld>
            <a:endParaRPr lang="es-SV"/>
          </a:p>
        </p:txBody>
      </p:sp>
      <p:sp>
        <p:nvSpPr>
          <p:cNvPr id="6" name="5 Marcador de pie de página"/>
          <p:cNvSpPr>
            <a:spLocks noGrp="1"/>
          </p:cNvSpPr>
          <p:nvPr>
            <p:ph type="ftr" sz="quarter" idx="11"/>
          </p:nvPr>
        </p:nvSpPr>
        <p:spPr/>
        <p:txBody>
          <a:bodyPr/>
          <a:lstStyle/>
          <a:p>
            <a:endParaRPr lang="es-SV"/>
          </a:p>
        </p:txBody>
      </p:sp>
      <p:sp>
        <p:nvSpPr>
          <p:cNvPr id="7" name="6 Marcador de número de diapositiva"/>
          <p:cNvSpPr>
            <a:spLocks noGrp="1"/>
          </p:cNvSpPr>
          <p:nvPr>
            <p:ph type="sldNum" sz="quarter" idx="12"/>
          </p:nvPr>
        </p:nvSpPr>
        <p:spPr/>
        <p:txBody>
          <a:bodyPr/>
          <a:lstStyle/>
          <a:p>
            <a:fld id="{CE6A67DC-E8D4-40B9-939A-1CEDA6D02958}" type="slidenum">
              <a:rPr lang="es-SV" smtClean="0"/>
              <a:pPr/>
              <a:t>‹Nº›</a:t>
            </a:fld>
            <a:endParaRPr lang="es-SV"/>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229600" cy="1143000"/>
          </a:xfrm>
        </p:spPr>
        <p:txBody>
          <a:bodyPr tIns="45720" anchor="b"/>
          <a:lstStyle>
            <a:lvl1pPr>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5" name="4 Marcador de contenido"/>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6" name="5 Marcador de contenido"/>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0"/>
          </p:nvPr>
        </p:nvSpPr>
        <p:spPr/>
        <p:txBody>
          <a:bodyPr/>
          <a:lstStyle/>
          <a:p>
            <a:fld id="{4CA0B9EE-A7AA-44EF-8E8A-98094C1D11B7}" type="datetimeFigureOut">
              <a:rPr lang="es-SV" smtClean="0"/>
              <a:pPr/>
              <a:t>24/01/2012</a:t>
            </a:fld>
            <a:endParaRPr lang="es-SV"/>
          </a:p>
        </p:txBody>
      </p:sp>
      <p:sp>
        <p:nvSpPr>
          <p:cNvPr id="8" name="7 Marcador de pie de página"/>
          <p:cNvSpPr>
            <a:spLocks noGrp="1"/>
          </p:cNvSpPr>
          <p:nvPr>
            <p:ph type="ftr" sz="quarter" idx="11"/>
          </p:nvPr>
        </p:nvSpPr>
        <p:spPr/>
        <p:txBody>
          <a:bodyPr/>
          <a:lstStyle/>
          <a:p>
            <a:endParaRPr lang="es-SV"/>
          </a:p>
        </p:txBody>
      </p:sp>
      <p:sp>
        <p:nvSpPr>
          <p:cNvPr id="9" name="8 Marcador de número de diapositiva"/>
          <p:cNvSpPr>
            <a:spLocks noGrp="1"/>
          </p:cNvSpPr>
          <p:nvPr>
            <p:ph type="sldNum" sz="quarter" idx="12"/>
          </p:nvPr>
        </p:nvSpPr>
        <p:spPr/>
        <p:txBody>
          <a:bodyPr/>
          <a:lstStyle/>
          <a:p>
            <a:fld id="{CE6A67DC-E8D4-40B9-939A-1CEDA6D02958}" type="slidenum">
              <a:rPr lang="es-SV" smtClean="0"/>
              <a:pPr/>
              <a:t>‹Nº›</a:t>
            </a:fld>
            <a:endParaRPr lang="es-SV"/>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p:txBody>
          <a:bodyPr/>
          <a:lstStyle/>
          <a:p>
            <a:fld id="{4CA0B9EE-A7AA-44EF-8E8A-98094C1D11B7}" type="datetimeFigureOut">
              <a:rPr lang="es-SV" smtClean="0"/>
              <a:pPr/>
              <a:t>24/01/2012</a:t>
            </a:fld>
            <a:endParaRPr lang="es-SV"/>
          </a:p>
        </p:txBody>
      </p:sp>
      <p:sp>
        <p:nvSpPr>
          <p:cNvPr id="4" name="3 Marcador de pie de página"/>
          <p:cNvSpPr>
            <a:spLocks noGrp="1"/>
          </p:cNvSpPr>
          <p:nvPr>
            <p:ph type="ftr" sz="quarter" idx="11"/>
          </p:nvPr>
        </p:nvSpPr>
        <p:spPr/>
        <p:txBody>
          <a:bodyPr/>
          <a:lstStyle/>
          <a:p>
            <a:endParaRPr lang="es-SV"/>
          </a:p>
        </p:txBody>
      </p:sp>
      <p:sp>
        <p:nvSpPr>
          <p:cNvPr id="5" name="4 Marcador de número de diapositiva"/>
          <p:cNvSpPr>
            <a:spLocks noGrp="1"/>
          </p:cNvSpPr>
          <p:nvPr>
            <p:ph type="sldNum" sz="quarter" idx="12"/>
          </p:nvPr>
        </p:nvSpPr>
        <p:spPr/>
        <p:txBody>
          <a:bodyPr/>
          <a:lstStyle/>
          <a:p>
            <a:fld id="{CE6A67DC-E8D4-40B9-939A-1CEDA6D02958}" type="slidenum">
              <a:rPr lang="es-SV" smtClean="0"/>
              <a:pPr/>
              <a:t>‹Nº›</a:t>
            </a:fld>
            <a:endParaRPr lang="es-SV"/>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4CA0B9EE-A7AA-44EF-8E8A-98094C1D11B7}" type="datetimeFigureOut">
              <a:rPr lang="es-SV" smtClean="0"/>
              <a:pPr/>
              <a:t>24/01/2012</a:t>
            </a:fld>
            <a:endParaRPr lang="es-SV"/>
          </a:p>
        </p:txBody>
      </p:sp>
      <p:sp>
        <p:nvSpPr>
          <p:cNvPr id="3" name="2 Marcador de pie de página"/>
          <p:cNvSpPr>
            <a:spLocks noGrp="1"/>
          </p:cNvSpPr>
          <p:nvPr>
            <p:ph type="ftr" sz="quarter" idx="11"/>
          </p:nvPr>
        </p:nvSpPr>
        <p:spPr/>
        <p:txBody>
          <a:bodyPr/>
          <a:lstStyle/>
          <a:p>
            <a:endParaRPr lang="es-SV"/>
          </a:p>
        </p:txBody>
      </p:sp>
      <p:sp>
        <p:nvSpPr>
          <p:cNvPr id="4" name="3 Marcador de número de diapositiva"/>
          <p:cNvSpPr>
            <a:spLocks noGrp="1"/>
          </p:cNvSpPr>
          <p:nvPr>
            <p:ph type="sldNum" sz="quarter" idx="12"/>
          </p:nvPr>
        </p:nvSpPr>
        <p:spPr/>
        <p:txBody>
          <a:bodyPr/>
          <a:lstStyle/>
          <a:p>
            <a:fld id="{CE6A67DC-E8D4-40B9-939A-1CEDA6D02958}" type="slidenum">
              <a:rPr lang="es-SV" smtClean="0"/>
              <a:pPr/>
              <a:t>‹Nº›</a:t>
            </a:fld>
            <a:endParaRPr lang="es-SV"/>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s-ES" smtClean="0"/>
              <a:t>Haga clic para modificar el estilo de texto del patrón</a:t>
            </a:r>
          </a:p>
        </p:txBody>
      </p:sp>
      <p:sp>
        <p:nvSpPr>
          <p:cNvPr id="4" name="3 Marcador de contenido"/>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p>
            <a:fld id="{4CA0B9EE-A7AA-44EF-8E8A-98094C1D11B7}" type="datetimeFigureOut">
              <a:rPr lang="es-SV" smtClean="0"/>
              <a:pPr/>
              <a:t>24/01/2012</a:t>
            </a:fld>
            <a:endParaRPr lang="es-SV"/>
          </a:p>
        </p:txBody>
      </p:sp>
      <p:sp>
        <p:nvSpPr>
          <p:cNvPr id="6" name="5 Marcador de pie de página"/>
          <p:cNvSpPr>
            <a:spLocks noGrp="1"/>
          </p:cNvSpPr>
          <p:nvPr>
            <p:ph type="ftr" sz="quarter" idx="11"/>
          </p:nvPr>
        </p:nvSpPr>
        <p:spPr/>
        <p:txBody>
          <a:bodyPr/>
          <a:lstStyle/>
          <a:p>
            <a:endParaRPr lang="es-SV"/>
          </a:p>
        </p:txBody>
      </p:sp>
      <p:sp>
        <p:nvSpPr>
          <p:cNvPr id="7" name="6 Marcador de número de diapositiva"/>
          <p:cNvSpPr>
            <a:spLocks noGrp="1"/>
          </p:cNvSpPr>
          <p:nvPr>
            <p:ph type="sldNum" sz="quarter" idx="12"/>
          </p:nvPr>
        </p:nvSpPr>
        <p:spPr/>
        <p:txBody>
          <a:bodyPr/>
          <a:lstStyle/>
          <a:p>
            <a:fld id="{CE6A67DC-E8D4-40B9-939A-1CEDA6D02958}" type="slidenum">
              <a:rPr lang="es-SV" smtClean="0"/>
              <a:pPr/>
              <a:t>‹Nº›</a:t>
            </a:fld>
            <a:endParaRPr lang="es-SV"/>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9" name="8 Recortar y redondear rectángulo de esquina sencilla"/>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Triángulo rectángulo"/>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Título"/>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s-ES" smtClean="0"/>
              <a:t>Haga clic para modificar el estilo de título del patrón</a:t>
            </a:r>
            <a:endParaRPr kumimoji="0" lang="en-US"/>
          </a:p>
        </p:txBody>
      </p:sp>
      <p:sp>
        <p:nvSpPr>
          <p:cNvPr id="4" name="3 Marcador de texto"/>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s-ES" smtClean="0"/>
              <a:t>Haga clic para modificar el estilo de texto del patrón</a:t>
            </a:r>
          </a:p>
        </p:txBody>
      </p:sp>
      <p:sp>
        <p:nvSpPr>
          <p:cNvPr id="5" name="4 Marcador de fecha"/>
          <p:cNvSpPr>
            <a:spLocks noGrp="1"/>
          </p:cNvSpPr>
          <p:nvPr>
            <p:ph type="dt" sz="half" idx="10"/>
          </p:nvPr>
        </p:nvSpPr>
        <p:spPr/>
        <p:txBody>
          <a:bodyPr/>
          <a:lstStyle/>
          <a:p>
            <a:fld id="{4CA0B9EE-A7AA-44EF-8E8A-98094C1D11B7}" type="datetimeFigureOut">
              <a:rPr lang="es-SV" smtClean="0"/>
              <a:pPr/>
              <a:t>24/01/2012</a:t>
            </a:fld>
            <a:endParaRPr lang="es-SV"/>
          </a:p>
        </p:txBody>
      </p:sp>
      <p:sp>
        <p:nvSpPr>
          <p:cNvPr id="6" name="5 Marcador de pie de página"/>
          <p:cNvSpPr>
            <a:spLocks noGrp="1"/>
          </p:cNvSpPr>
          <p:nvPr>
            <p:ph type="ftr" sz="quarter" idx="11"/>
          </p:nvPr>
        </p:nvSpPr>
        <p:spPr/>
        <p:txBody>
          <a:bodyPr/>
          <a:lstStyle/>
          <a:p>
            <a:endParaRPr lang="es-SV"/>
          </a:p>
        </p:txBody>
      </p:sp>
      <p:sp>
        <p:nvSpPr>
          <p:cNvPr id="7" name="6 Marcador de número de diapositiva"/>
          <p:cNvSpPr>
            <a:spLocks noGrp="1"/>
          </p:cNvSpPr>
          <p:nvPr>
            <p:ph type="sldNum" sz="quarter" idx="12"/>
          </p:nvPr>
        </p:nvSpPr>
        <p:spPr>
          <a:xfrm>
            <a:off x="8077200" y="6356350"/>
            <a:ext cx="609600" cy="365125"/>
          </a:xfrm>
        </p:spPr>
        <p:txBody>
          <a:bodyPr/>
          <a:lstStyle/>
          <a:p>
            <a:fld id="{CE6A67DC-E8D4-40B9-939A-1CEDA6D02958}" type="slidenum">
              <a:rPr lang="es-SV" smtClean="0"/>
              <a:pPr/>
              <a:t>‹Nº›</a:t>
            </a:fld>
            <a:endParaRPr lang="es-SV"/>
          </a:p>
        </p:txBody>
      </p:sp>
      <p:sp>
        <p:nvSpPr>
          <p:cNvPr id="3" name="2 Marcador de posición de imagen"/>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s-ES" smtClean="0"/>
              <a:t>Haga clic en el icono para agregar una imagen</a:t>
            </a:r>
            <a:endParaRPr kumimoji="0" lang="en-US" dirty="0"/>
          </a:p>
        </p:txBody>
      </p:sp>
      <p:sp>
        <p:nvSpPr>
          <p:cNvPr id="10" name="9 Forma libre"/>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Forma libre"/>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Forma libre"/>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Forma libre"/>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Marcador de título"/>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s-ES" smtClean="0"/>
              <a:t>Haga clic para modificar el estilo de título del patrón</a:t>
            </a:r>
            <a:endParaRPr kumimoji="0" lang="en-US"/>
          </a:p>
        </p:txBody>
      </p:sp>
      <p:sp>
        <p:nvSpPr>
          <p:cNvPr id="30" name="29 Marcador de texto"/>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10" name="9 Marcador de fecha"/>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4CA0B9EE-A7AA-44EF-8E8A-98094C1D11B7}" type="datetimeFigureOut">
              <a:rPr lang="es-SV" smtClean="0"/>
              <a:pPr/>
              <a:t>24/01/2012</a:t>
            </a:fld>
            <a:endParaRPr lang="es-SV"/>
          </a:p>
        </p:txBody>
      </p:sp>
      <p:sp>
        <p:nvSpPr>
          <p:cNvPr id="22" name="21 Marcador de pie de página"/>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s-SV"/>
          </a:p>
        </p:txBody>
      </p:sp>
      <p:sp>
        <p:nvSpPr>
          <p:cNvPr id="18" name="17 Marcador de número de diapositiva"/>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CE6A67DC-E8D4-40B9-939A-1CEDA6D02958}" type="slidenum">
              <a:rPr lang="es-SV" smtClean="0"/>
              <a:pPr/>
              <a:t>‹Nº›</a:t>
            </a:fld>
            <a:endParaRPr lang="es-SV"/>
          </a:p>
        </p:txBody>
      </p:sp>
      <p:grpSp>
        <p:nvGrpSpPr>
          <p:cNvPr id="2" name="1 Grupo"/>
          <p:cNvGrpSpPr/>
          <p:nvPr/>
        </p:nvGrpSpPr>
        <p:grpSpPr>
          <a:xfrm>
            <a:off x="-19017" y="202408"/>
            <a:ext cx="9180548" cy="649224"/>
            <a:chOff x="-19045" y="216550"/>
            <a:chExt cx="9180548" cy="649224"/>
          </a:xfrm>
        </p:grpSpPr>
        <p:sp>
          <p:nvSpPr>
            <p:cNvPr id="12" name="11 Forma libre"/>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Forma libre"/>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ctrTitle"/>
          </p:nvPr>
        </p:nvSpPr>
        <p:spPr>
          <a:xfrm>
            <a:off x="533400" y="642918"/>
            <a:ext cx="7851648" cy="5357850"/>
          </a:xfrm>
        </p:spPr>
        <p:txBody>
          <a:bodyPr>
            <a:normAutofit/>
          </a:bodyPr>
          <a:lstStyle/>
          <a:p>
            <a:pPr algn="ctr"/>
            <a:r>
              <a:rPr lang="es-MX" sz="5400" dirty="0" smtClean="0"/>
              <a:t>Recurso de Casación en Derecho Privado y Social</a:t>
            </a:r>
            <a:br>
              <a:rPr lang="es-MX" sz="5400" dirty="0" smtClean="0"/>
            </a:br>
            <a:r>
              <a:rPr lang="es-MX" sz="5400" dirty="0" smtClean="0"/>
              <a:t/>
            </a:r>
            <a:br>
              <a:rPr lang="es-MX" sz="5400" dirty="0" smtClean="0"/>
            </a:br>
            <a:r>
              <a:rPr lang="es-MX" sz="3100" dirty="0" smtClean="0"/>
              <a:t/>
            </a:r>
            <a:br>
              <a:rPr lang="es-MX" sz="3100" dirty="0" smtClean="0"/>
            </a:br>
            <a:r>
              <a:rPr lang="es-MX" sz="3100" dirty="0" err="1" smtClean="0"/>
              <a:t>Ena</a:t>
            </a:r>
            <a:r>
              <a:rPr lang="es-MX" sz="3100" dirty="0" smtClean="0"/>
              <a:t> </a:t>
            </a:r>
            <a:r>
              <a:rPr lang="es-MX" sz="3100" dirty="0" err="1" smtClean="0"/>
              <a:t>Lilian</a:t>
            </a:r>
            <a:r>
              <a:rPr lang="es-MX" sz="3100" dirty="0" smtClean="0"/>
              <a:t> Núñez </a:t>
            </a:r>
            <a:r>
              <a:rPr lang="es-MX" sz="3100" dirty="0" err="1" smtClean="0"/>
              <a:t>Mancía</a:t>
            </a:r>
            <a:endParaRPr lang="es-SV" sz="3100" dirty="0"/>
          </a:p>
        </p:txBody>
      </p:sp>
      <p:sp>
        <p:nvSpPr>
          <p:cNvPr id="5" name="4 Subtítulo"/>
          <p:cNvSpPr>
            <a:spLocks noGrp="1"/>
          </p:cNvSpPr>
          <p:nvPr>
            <p:ph type="subTitle" idx="1"/>
          </p:nvPr>
        </p:nvSpPr>
        <p:spPr>
          <a:xfrm>
            <a:off x="533400" y="4929198"/>
            <a:ext cx="7854696" cy="45719"/>
          </a:xfrm>
        </p:spPr>
        <p:txBody>
          <a:bodyPr>
            <a:normAutofit fontScale="25000" lnSpcReduction="20000"/>
          </a:bodyPr>
          <a:lstStyle/>
          <a:p>
            <a:endParaRPr lang="es-SV"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Efectos de la sentencia</a:t>
            </a:r>
            <a:endParaRPr lang="es-ES" dirty="0"/>
          </a:p>
        </p:txBody>
      </p:sp>
      <p:sp>
        <p:nvSpPr>
          <p:cNvPr id="3" name="2 Marcador de contenido"/>
          <p:cNvSpPr>
            <a:spLocks noGrp="1"/>
          </p:cNvSpPr>
          <p:nvPr>
            <p:ph idx="1"/>
          </p:nvPr>
        </p:nvSpPr>
        <p:spPr/>
        <p:txBody>
          <a:bodyPr/>
          <a:lstStyle/>
          <a:p>
            <a:r>
              <a:rPr lang="es-ES" dirty="0" smtClean="0"/>
              <a:t>Si se casa por motivos de forma : </a:t>
            </a:r>
            <a:r>
              <a:rPr lang="es-ES" dirty="0" err="1" smtClean="0"/>
              <a:t>Reenvìo</a:t>
            </a:r>
            <a:endParaRPr lang="es-ES" dirty="0" smtClean="0"/>
          </a:p>
          <a:p>
            <a:r>
              <a:rPr lang="es-ES" dirty="0" smtClean="0"/>
              <a:t>Si se casa por motivos de fondo: se pronuncia la sentencia que corresponde</a:t>
            </a:r>
          </a:p>
          <a:p>
            <a:endParaRPr lang="es-ES" dirty="0" smtClean="0"/>
          </a:p>
          <a:p>
            <a:r>
              <a:rPr lang="es-ES" dirty="0" smtClean="0"/>
              <a:t>Ante la desestimación del recurso procede la condena en costas al recurrente.</a:t>
            </a:r>
            <a:endParaRPr lang="es-E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533400" y="1000108"/>
            <a:ext cx="7851648" cy="1071570"/>
          </a:xfrm>
        </p:spPr>
        <p:txBody>
          <a:bodyPr>
            <a:normAutofit fontScale="90000"/>
          </a:bodyPr>
          <a:lstStyle/>
          <a:p>
            <a:pPr algn="ctr"/>
            <a:r>
              <a:rPr lang="es-MX" sz="4000" dirty="0" err="1" smtClean="0"/>
              <a:t>Orígen</a:t>
            </a:r>
            <a:r>
              <a:rPr lang="es-MX" sz="4000" dirty="0" smtClean="0"/>
              <a:t> del Recurso de Casación en materia laboral</a:t>
            </a:r>
            <a:endParaRPr lang="es-SV" sz="4000" dirty="0"/>
          </a:p>
        </p:txBody>
      </p:sp>
      <p:sp>
        <p:nvSpPr>
          <p:cNvPr id="3" name="2 Subtítulo"/>
          <p:cNvSpPr>
            <a:spLocks noGrp="1"/>
          </p:cNvSpPr>
          <p:nvPr>
            <p:ph type="subTitle" idx="1"/>
          </p:nvPr>
        </p:nvSpPr>
        <p:spPr>
          <a:xfrm>
            <a:off x="533400" y="2214554"/>
            <a:ext cx="7854696" cy="3643338"/>
          </a:xfrm>
        </p:spPr>
        <p:txBody>
          <a:bodyPr>
            <a:normAutofit/>
          </a:bodyPr>
          <a:lstStyle/>
          <a:p>
            <a:pPr algn="l">
              <a:buFont typeface="Arial" pitchFamily="34" charset="0"/>
              <a:buChar char="•"/>
            </a:pPr>
            <a:r>
              <a:rPr lang="es-MX" dirty="0" smtClean="0"/>
              <a:t>Ley de creación de los tribunales de trabajo, 1960</a:t>
            </a:r>
          </a:p>
          <a:p>
            <a:pPr algn="l">
              <a:buFont typeface="Arial" pitchFamily="34" charset="0"/>
              <a:buChar char="•"/>
            </a:pPr>
            <a:r>
              <a:rPr lang="es-MX" dirty="0" smtClean="0"/>
              <a:t>No hay ley especial, se rige por las reglas de la casación civil.</a:t>
            </a:r>
          </a:p>
          <a:p>
            <a:pPr algn="l">
              <a:buFont typeface="Arial" pitchFamily="34" charset="0"/>
              <a:buChar char="•"/>
            </a:pPr>
            <a:r>
              <a:rPr lang="es-MX" dirty="0" smtClean="0"/>
              <a:t>Regulación especial en el Código de Trabajo de 1963 en cuanto a tipos de resoluciones (conformes en lo principal) contra las que procedía el recurso y las causas en que debía fundarse, el resto siempre se regulaba por la casación civil.</a:t>
            </a:r>
          </a:p>
          <a:p>
            <a:pPr algn="l">
              <a:buFont typeface="Arial" pitchFamily="34" charset="0"/>
              <a:buChar char="•"/>
            </a:pPr>
            <a:endParaRPr lang="es-MX" dirty="0" smtClean="0"/>
          </a:p>
          <a:p>
            <a:pPr algn="l">
              <a:buFont typeface="Arial" pitchFamily="34" charset="0"/>
              <a:buChar char="•"/>
            </a:pPr>
            <a:endParaRPr lang="es-SV"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533400" y="1000108"/>
            <a:ext cx="7851648" cy="714380"/>
          </a:xfrm>
        </p:spPr>
        <p:txBody>
          <a:bodyPr>
            <a:normAutofit/>
          </a:bodyPr>
          <a:lstStyle/>
          <a:p>
            <a:pPr algn="l"/>
            <a:r>
              <a:rPr lang="es-MX" sz="3600" dirty="0" smtClean="0"/>
              <a:t>Código de Trabajo 1972</a:t>
            </a:r>
            <a:endParaRPr lang="es-SV" sz="3600" dirty="0"/>
          </a:p>
        </p:txBody>
      </p:sp>
      <p:sp>
        <p:nvSpPr>
          <p:cNvPr id="3" name="2 Subtítulo"/>
          <p:cNvSpPr>
            <a:spLocks noGrp="1"/>
          </p:cNvSpPr>
          <p:nvPr>
            <p:ph type="subTitle" idx="1"/>
          </p:nvPr>
        </p:nvSpPr>
        <p:spPr>
          <a:xfrm>
            <a:off x="533400" y="1928802"/>
            <a:ext cx="7854696" cy="4500594"/>
          </a:xfrm>
        </p:spPr>
        <p:txBody>
          <a:bodyPr>
            <a:normAutofit/>
          </a:bodyPr>
          <a:lstStyle/>
          <a:p>
            <a:pPr algn="l">
              <a:buFont typeface="Arial" pitchFamily="34" charset="0"/>
              <a:buChar char="•"/>
            </a:pPr>
            <a:r>
              <a:rPr lang="es-MX" b="1" dirty="0" smtClean="0">
                <a:solidFill>
                  <a:schemeClr val="bg1"/>
                </a:solidFill>
              </a:rPr>
              <a:t>Código de Trabajo</a:t>
            </a:r>
          </a:p>
          <a:p>
            <a:pPr lvl="1" algn="l">
              <a:buFont typeface="Arial" pitchFamily="34" charset="0"/>
              <a:buChar char="•"/>
            </a:pPr>
            <a:r>
              <a:rPr lang="es-MX" dirty="0" smtClean="0"/>
              <a:t>Arts. 586 al 593 Recurso de Casación</a:t>
            </a:r>
          </a:p>
          <a:p>
            <a:pPr lvl="1" algn="l">
              <a:buFont typeface="Arial" pitchFamily="34" charset="0"/>
              <a:buChar char="•"/>
            </a:pPr>
            <a:r>
              <a:rPr lang="es-MX" dirty="0" smtClean="0"/>
              <a:t>Otras disposiciones: </a:t>
            </a:r>
          </a:p>
          <a:p>
            <a:pPr lvl="2" algn="l"/>
            <a:r>
              <a:rPr lang="es-MX" dirty="0" smtClean="0"/>
              <a:t>Art. 420 Salarios Caídos</a:t>
            </a:r>
          </a:p>
          <a:p>
            <a:pPr lvl="2" algn="l"/>
            <a:r>
              <a:rPr lang="es-MX" dirty="0" smtClean="0"/>
              <a:t>Art. 601 No hay traslados, no fianzas, no costas (excepto en la ejecución de las sentencias, arreglos conciliatorios y de la transacción)</a:t>
            </a:r>
          </a:p>
          <a:p>
            <a:pPr lvl="2" algn="l"/>
            <a:r>
              <a:rPr lang="es-MX" dirty="0" smtClean="0"/>
              <a:t>Art. 602 Aplicación Supletoria del </a:t>
            </a:r>
            <a:r>
              <a:rPr lang="es-MX" dirty="0" err="1" smtClean="0"/>
              <a:t>Pr.C.</a:t>
            </a:r>
            <a:endParaRPr lang="es-MX" dirty="0" smtClean="0"/>
          </a:p>
          <a:p>
            <a:pPr lvl="2" algn="l"/>
            <a:r>
              <a:rPr lang="es-MX" dirty="0" smtClean="0"/>
              <a:t>Comparecencia Art. 375 C.T.</a:t>
            </a:r>
          </a:p>
          <a:p>
            <a:pPr lvl="2" algn="l"/>
            <a:endParaRPr lang="es-MX" dirty="0" smtClean="0"/>
          </a:p>
          <a:p>
            <a:pPr lvl="2" algn="l"/>
            <a:r>
              <a:rPr lang="es-MX" b="1" dirty="0" smtClean="0">
                <a:solidFill>
                  <a:schemeClr val="bg1"/>
                </a:solidFill>
              </a:rPr>
              <a:t>LEY DE CASACIÓN</a:t>
            </a:r>
            <a:r>
              <a:rPr lang="es-MX" dirty="0" smtClean="0"/>
              <a:t>. Aplicación Supletoria Art. 593 C.T.</a:t>
            </a:r>
          </a:p>
          <a:p>
            <a:pPr lvl="2" algn="l"/>
            <a:endParaRPr lang="es-SV"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30352" y="260648"/>
            <a:ext cx="7772400" cy="936104"/>
          </a:xfrm>
        </p:spPr>
        <p:txBody>
          <a:bodyPr/>
          <a:lstStyle/>
          <a:p>
            <a:pPr algn="ctr"/>
            <a:r>
              <a:rPr lang="es-MX" sz="4000" dirty="0" smtClean="0"/>
              <a:t>Requisitos de procedencia</a:t>
            </a:r>
            <a:endParaRPr lang="es-SV" sz="4000" dirty="0"/>
          </a:p>
        </p:txBody>
      </p:sp>
      <p:sp>
        <p:nvSpPr>
          <p:cNvPr id="3" name="2 Marcador de texto"/>
          <p:cNvSpPr>
            <a:spLocks noGrp="1"/>
          </p:cNvSpPr>
          <p:nvPr>
            <p:ph type="body" idx="1"/>
          </p:nvPr>
        </p:nvSpPr>
        <p:spPr>
          <a:xfrm>
            <a:off x="530352" y="1928802"/>
            <a:ext cx="7772400" cy="4286280"/>
          </a:xfrm>
        </p:spPr>
        <p:txBody>
          <a:bodyPr>
            <a:normAutofit fontScale="92500" lnSpcReduction="10000"/>
          </a:bodyPr>
          <a:lstStyle/>
          <a:p>
            <a:pPr lvl="1">
              <a:buFont typeface="Arial" pitchFamily="34" charset="0"/>
              <a:buChar char="•"/>
            </a:pPr>
            <a:r>
              <a:rPr lang="es-MX" sz="2400" dirty="0" smtClean="0"/>
              <a:t> Que se trate de una sentencia definitiva pronunciada en apelación. (no procede contra sentencias dictadas en revisión –Art. 568 C.T regula los casos en que procede la revisión)</a:t>
            </a:r>
          </a:p>
          <a:p>
            <a:pPr lvl="1">
              <a:buFont typeface="Arial" pitchFamily="34" charset="0"/>
              <a:buChar char="•"/>
            </a:pPr>
            <a:endParaRPr lang="es-MX" sz="2400" dirty="0" smtClean="0"/>
          </a:p>
          <a:p>
            <a:pPr lvl="1">
              <a:buFont typeface="Arial" pitchFamily="34" charset="0"/>
              <a:buChar char="•"/>
            </a:pPr>
            <a:r>
              <a:rPr lang="es-MX" sz="2400" dirty="0" smtClean="0"/>
              <a:t> Que lo reclamado sea mayor a CINCO MIL COLONES.</a:t>
            </a:r>
          </a:p>
          <a:p>
            <a:pPr lvl="2">
              <a:buFont typeface="Arial" pitchFamily="34" charset="0"/>
              <a:buChar char="•"/>
            </a:pPr>
            <a:r>
              <a:rPr lang="es-MX" sz="2200" dirty="0" smtClean="0"/>
              <a:t>(no se toma en cuenta lo reclamado en concepto de salarios caídos, vacaciones y aguinaldos proporcionales)</a:t>
            </a:r>
          </a:p>
          <a:p>
            <a:pPr lvl="3">
              <a:buFont typeface="Arial" pitchFamily="34" charset="0"/>
              <a:buChar char="•"/>
            </a:pPr>
            <a:r>
              <a:rPr lang="es-MX" sz="2000" dirty="0" smtClean="0"/>
              <a:t>Actualmente un 42% de lo casos no reúnen este requisito</a:t>
            </a:r>
          </a:p>
          <a:p>
            <a:pPr lvl="1">
              <a:buFont typeface="Arial" pitchFamily="34" charset="0"/>
              <a:buChar char="•"/>
            </a:pPr>
            <a:endParaRPr lang="es-MX" sz="2400" dirty="0" smtClean="0"/>
          </a:p>
          <a:p>
            <a:pPr lvl="1">
              <a:buFont typeface="Arial" pitchFamily="34" charset="0"/>
              <a:buChar char="•"/>
            </a:pPr>
            <a:r>
              <a:rPr lang="es-MX" sz="2400" dirty="0" smtClean="0"/>
              <a:t>Que la sentencia de segunda instancia  sea conforme en lo principal con la de primera instancia…</a:t>
            </a:r>
            <a:endParaRPr lang="es-MX" sz="2600" dirty="0" smtClean="0"/>
          </a:p>
          <a:p>
            <a:pPr lvl="1"/>
            <a:endParaRPr lang="es-MX" sz="2800" dirty="0" smtClean="0"/>
          </a:p>
          <a:p>
            <a:pPr lvl="1"/>
            <a:endParaRPr lang="es-MX" sz="2800" dirty="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533400" y="785794"/>
            <a:ext cx="7851648" cy="928694"/>
          </a:xfrm>
        </p:spPr>
        <p:txBody>
          <a:bodyPr>
            <a:normAutofit fontScale="90000"/>
          </a:bodyPr>
          <a:lstStyle/>
          <a:p>
            <a:pPr algn="ctr"/>
            <a:r>
              <a:rPr lang="es-MX" sz="4000" dirty="0" smtClean="0"/>
              <a:t>Cuándo son conformes en lo principal?</a:t>
            </a:r>
            <a:endParaRPr lang="es-SV" sz="4000" dirty="0"/>
          </a:p>
        </p:txBody>
      </p:sp>
      <p:sp>
        <p:nvSpPr>
          <p:cNvPr id="3" name="2 Subtítulo"/>
          <p:cNvSpPr>
            <a:spLocks noGrp="1"/>
          </p:cNvSpPr>
          <p:nvPr>
            <p:ph type="subTitle" idx="1"/>
          </p:nvPr>
        </p:nvSpPr>
        <p:spPr>
          <a:xfrm>
            <a:off x="533400" y="2071678"/>
            <a:ext cx="7854696" cy="4286280"/>
          </a:xfrm>
        </p:spPr>
        <p:txBody>
          <a:bodyPr>
            <a:normAutofit/>
          </a:bodyPr>
          <a:lstStyle/>
          <a:p>
            <a:pPr algn="l"/>
            <a:r>
              <a:rPr lang="es-MX" dirty="0" smtClean="0"/>
              <a:t>Criterio de la Sala de lo Civil:</a:t>
            </a:r>
            <a:endParaRPr lang="es-SV" dirty="0" smtClean="0"/>
          </a:p>
          <a:p>
            <a:pPr algn="l"/>
            <a:r>
              <a:rPr lang="es-SV" dirty="0" smtClean="0"/>
              <a:t>24-CAL-2008  “(…)</a:t>
            </a:r>
            <a:r>
              <a:rPr lang="es-SV" u="sng" dirty="0" smtClean="0"/>
              <a:t> </a:t>
            </a:r>
            <a:r>
              <a:rPr lang="es-SV" b="1" i="1" u="sng" dirty="0" smtClean="0"/>
              <a:t>para sostener que, tanto la sentencia definitiva pronunciada en apelación, como la sentencia definitiva pronunciada en primera instancia, son conformes en lo principal, debe tenerse en cuenta que </a:t>
            </a:r>
            <a:r>
              <a:rPr lang="es-SV" b="1" i="1" u="sng" dirty="0" smtClean="0">
                <a:solidFill>
                  <a:schemeClr val="bg1"/>
                </a:solidFill>
              </a:rPr>
              <a:t>efectivamente ambas sentencias coincidan </a:t>
            </a:r>
            <a:r>
              <a:rPr lang="es-ES" b="1" i="1" u="sng" dirty="0" smtClean="0">
                <a:solidFill>
                  <a:schemeClr val="bg1"/>
                </a:solidFill>
              </a:rPr>
              <a:t>─</a:t>
            </a:r>
            <a:r>
              <a:rPr lang="es-SV" b="1" i="1" u="sng" dirty="0" smtClean="0">
                <a:solidFill>
                  <a:schemeClr val="bg1"/>
                </a:solidFill>
              </a:rPr>
              <a:t>conociendo el fondo del asunto─, en la estimación o desestimación de la pretensión substancial de la demanda</a:t>
            </a:r>
            <a:r>
              <a:rPr lang="es-SV" b="1" i="1" u="sng" dirty="0" smtClean="0"/>
              <a:t>.”</a:t>
            </a:r>
            <a:endParaRPr lang="es-SV" dirty="0" smtClean="0"/>
          </a:p>
          <a:p>
            <a:pPr algn="l"/>
            <a:endParaRPr lang="es-SV"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533400" y="928670"/>
            <a:ext cx="7851648" cy="928694"/>
          </a:xfrm>
        </p:spPr>
        <p:txBody>
          <a:bodyPr>
            <a:normAutofit/>
          </a:bodyPr>
          <a:lstStyle/>
          <a:p>
            <a:pPr algn="l"/>
            <a:r>
              <a:rPr lang="es-MX" sz="4000" dirty="0" smtClean="0"/>
              <a:t>Cont. Criterio de la Sala</a:t>
            </a:r>
            <a:endParaRPr lang="es-SV" sz="4000" dirty="0"/>
          </a:p>
        </p:txBody>
      </p:sp>
      <p:sp>
        <p:nvSpPr>
          <p:cNvPr id="3" name="2 Subtítulo"/>
          <p:cNvSpPr>
            <a:spLocks noGrp="1"/>
          </p:cNvSpPr>
          <p:nvPr>
            <p:ph type="subTitle" idx="1"/>
          </p:nvPr>
        </p:nvSpPr>
        <p:spPr>
          <a:xfrm>
            <a:off x="533400" y="2071678"/>
            <a:ext cx="7854696" cy="3857652"/>
          </a:xfrm>
        </p:spPr>
        <p:txBody>
          <a:bodyPr>
            <a:normAutofit/>
          </a:bodyPr>
          <a:lstStyle/>
          <a:p>
            <a:pPr algn="l"/>
            <a:r>
              <a:rPr lang="es-SV" dirty="0" smtClean="0"/>
              <a:t>“no basta que coincidan en la estimación o desestimación de lo pretendido, sino que además, el reconocimiento o desconocimiento de lo reclamado como principal, debe ser absoluto, y no fraccionado como ha sucedido en el caso en estudio.”</a:t>
            </a:r>
          </a:p>
          <a:p>
            <a:pPr algn="l"/>
            <a:endParaRPr lang="es-SV"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533400" y="714356"/>
            <a:ext cx="7851648" cy="642942"/>
          </a:xfrm>
        </p:spPr>
        <p:txBody>
          <a:bodyPr>
            <a:normAutofit/>
          </a:bodyPr>
          <a:lstStyle/>
          <a:p>
            <a:pPr algn="ctr"/>
            <a:r>
              <a:rPr lang="es-MX" sz="3600" dirty="0" smtClean="0"/>
              <a:t>Requisitos de admisibilidad</a:t>
            </a:r>
            <a:endParaRPr lang="es-SV" sz="3600" dirty="0"/>
          </a:p>
        </p:txBody>
      </p:sp>
      <p:sp>
        <p:nvSpPr>
          <p:cNvPr id="3" name="2 Subtítulo"/>
          <p:cNvSpPr>
            <a:spLocks noGrp="1"/>
          </p:cNvSpPr>
          <p:nvPr>
            <p:ph type="subTitle" idx="1"/>
          </p:nvPr>
        </p:nvSpPr>
        <p:spPr>
          <a:xfrm>
            <a:off x="533400" y="1571612"/>
            <a:ext cx="7854696" cy="4714908"/>
          </a:xfrm>
        </p:spPr>
        <p:txBody>
          <a:bodyPr>
            <a:normAutofit lnSpcReduction="10000"/>
          </a:bodyPr>
          <a:lstStyle/>
          <a:p>
            <a:pPr algn="l">
              <a:buFont typeface="Arial" pitchFamily="34" charset="0"/>
              <a:buChar char="•"/>
            </a:pPr>
            <a:r>
              <a:rPr lang="es-MX" dirty="0" smtClean="0"/>
              <a:t>Que el recurso se interponga dentro de los 5 </a:t>
            </a:r>
            <a:r>
              <a:rPr lang="es-MX" dirty="0" smtClean="0">
                <a:solidFill>
                  <a:schemeClr val="bg1"/>
                </a:solidFill>
              </a:rPr>
              <a:t>CIN5CO</a:t>
            </a:r>
            <a:r>
              <a:rPr lang="es-MX" dirty="0" smtClean="0"/>
              <a:t> días contados desde el siguiente  al de la notificación  respectiva. Art. 591 C.T.</a:t>
            </a:r>
          </a:p>
          <a:p>
            <a:pPr algn="l">
              <a:buFont typeface="Arial" pitchFamily="34" charset="0"/>
              <a:buChar char="•"/>
            </a:pPr>
            <a:r>
              <a:rPr lang="es-MX" dirty="0" smtClean="0"/>
              <a:t>Depósito por  una suma equivalente al 10% de la cantidad reclamada (no puede exceder de mil colones), cuando el recurrente es el empleador.  Art. 591 C.T.</a:t>
            </a:r>
          </a:p>
          <a:p>
            <a:pPr lvl="1" algn="l">
              <a:buFont typeface="Arial" pitchFamily="34" charset="0"/>
              <a:buChar char="•"/>
            </a:pPr>
            <a:r>
              <a:rPr lang="es-MX" dirty="0" smtClean="0"/>
              <a:t>Si el recurso se declara improcedente, inadmisible o se desiste del mismo, esa cantidad se entrega al trabajador/a. Es una especie de indemnización a su favor. Art. 592 C.T.</a:t>
            </a:r>
          </a:p>
          <a:p>
            <a:pPr lvl="1" algn="l">
              <a:buFont typeface="Arial" pitchFamily="34" charset="0"/>
              <a:buChar char="•"/>
            </a:pPr>
            <a:r>
              <a:rPr lang="es-MX" dirty="0" smtClean="0"/>
              <a:t>Si la sentencia es casada se devuelve al empleador dicha suma.</a:t>
            </a:r>
          </a:p>
          <a:p>
            <a:pPr lvl="1" algn="l">
              <a:buFont typeface="Arial" pitchFamily="34" charset="0"/>
              <a:buChar char="•"/>
            </a:pPr>
            <a:endParaRPr lang="es-MX" dirty="0" smtClean="0"/>
          </a:p>
          <a:p>
            <a:pPr lvl="1" algn="l">
              <a:buFont typeface="Arial" pitchFamily="34" charset="0"/>
              <a:buChar char="•"/>
            </a:pPr>
            <a:endParaRPr lang="es-MX" dirty="0" smtClean="0"/>
          </a:p>
          <a:p>
            <a:pPr lvl="1" algn="l">
              <a:buFont typeface="Arial" pitchFamily="34" charset="0"/>
              <a:buChar char="•"/>
            </a:pPr>
            <a:endParaRPr lang="es-SV" dirty="0" smtClean="0"/>
          </a:p>
          <a:p>
            <a:pPr lvl="1" algn="l">
              <a:buFont typeface="Arial" pitchFamily="34" charset="0"/>
              <a:buChar char="•"/>
            </a:pPr>
            <a:endParaRPr lang="es-MX" dirty="0"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533400" y="1071546"/>
            <a:ext cx="7851648" cy="714380"/>
          </a:xfrm>
        </p:spPr>
        <p:txBody>
          <a:bodyPr>
            <a:normAutofit/>
          </a:bodyPr>
          <a:lstStyle/>
          <a:p>
            <a:pPr algn="ctr"/>
            <a:r>
              <a:rPr lang="es-MX" sz="4000" dirty="0" smtClean="0"/>
              <a:t>Requisitos de forma</a:t>
            </a:r>
            <a:endParaRPr lang="es-SV" sz="4000" dirty="0"/>
          </a:p>
        </p:txBody>
      </p:sp>
      <p:sp>
        <p:nvSpPr>
          <p:cNvPr id="3" name="2 Subtítulo"/>
          <p:cNvSpPr>
            <a:spLocks noGrp="1"/>
          </p:cNvSpPr>
          <p:nvPr>
            <p:ph type="subTitle" idx="1"/>
          </p:nvPr>
        </p:nvSpPr>
        <p:spPr>
          <a:xfrm>
            <a:off x="533400" y="2214554"/>
            <a:ext cx="7854696" cy="4071966"/>
          </a:xfrm>
        </p:spPr>
        <p:txBody>
          <a:bodyPr>
            <a:normAutofit/>
          </a:bodyPr>
          <a:lstStyle/>
          <a:p>
            <a:pPr lvl="1" algn="l">
              <a:buFont typeface="Arial" pitchFamily="34" charset="0"/>
              <a:buChar char="•"/>
            </a:pPr>
            <a:r>
              <a:rPr lang="es-MX" dirty="0" err="1" smtClean="0">
                <a:solidFill>
                  <a:schemeClr val="bg1"/>
                </a:solidFill>
              </a:rPr>
              <a:t>oner</a:t>
            </a:r>
            <a:r>
              <a:rPr lang="es-MX" dirty="0" smtClean="0">
                <a:solidFill>
                  <a:schemeClr val="bg1"/>
                </a:solidFill>
              </a:rPr>
              <a:t> el recurso se aplica lo regulado ión civil, se aplica el Art. 10e Casación:</a:t>
            </a:r>
          </a:p>
          <a:p>
            <a:pPr lvl="1" algn="l">
              <a:buFont typeface="Arial" pitchFamily="34" charset="0"/>
              <a:buChar char="•"/>
            </a:pPr>
            <a:r>
              <a:rPr lang="es-MX" dirty="0" smtClean="0"/>
              <a:t>Que se invoque  la causa genérica</a:t>
            </a:r>
          </a:p>
          <a:p>
            <a:pPr lvl="1" algn="l">
              <a:buFont typeface="Arial" pitchFamily="34" charset="0"/>
              <a:buChar char="•"/>
            </a:pPr>
            <a:r>
              <a:rPr lang="es-MX" dirty="0" smtClean="0"/>
              <a:t>Que se  invoque motivo específico</a:t>
            </a:r>
          </a:p>
          <a:p>
            <a:pPr lvl="1" algn="l">
              <a:buFont typeface="Arial" pitchFamily="34" charset="0"/>
              <a:buChar char="•"/>
            </a:pPr>
            <a:r>
              <a:rPr lang="es-MX" dirty="0" smtClean="0"/>
              <a:t>Señalar el precepto infringido</a:t>
            </a:r>
          </a:p>
          <a:p>
            <a:pPr lvl="1" algn="l">
              <a:buFont typeface="Arial" pitchFamily="34" charset="0"/>
              <a:buChar char="•"/>
            </a:pPr>
            <a:r>
              <a:rPr lang="es-MX" dirty="0" smtClean="0"/>
              <a:t>Exponer el concepto de la infracción, en relación al      precepto y al motivo específico invocado.</a:t>
            </a:r>
          </a:p>
          <a:p>
            <a:pPr algn="l">
              <a:buFont typeface="Arial" pitchFamily="34" charset="0"/>
              <a:buChar char="•"/>
            </a:pPr>
            <a:endParaRPr lang="es-MX" dirty="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533400" y="857232"/>
            <a:ext cx="7851648" cy="928694"/>
          </a:xfrm>
        </p:spPr>
        <p:txBody>
          <a:bodyPr>
            <a:normAutofit fontScale="90000"/>
          </a:bodyPr>
          <a:lstStyle/>
          <a:p>
            <a:pPr algn="ctr"/>
            <a:r>
              <a:rPr lang="es-MX" sz="3600" dirty="0" smtClean="0"/>
              <a:t>Causas Genéricas</a:t>
            </a:r>
            <a:br>
              <a:rPr lang="es-MX" sz="3600" dirty="0" smtClean="0"/>
            </a:br>
            <a:r>
              <a:rPr lang="es-MX" sz="3600" dirty="0" smtClean="0"/>
              <a:t>Art. 587 C.T.</a:t>
            </a:r>
            <a:endParaRPr lang="es-SV" sz="3600" dirty="0"/>
          </a:p>
        </p:txBody>
      </p:sp>
      <p:sp>
        <p:nvSpPr>
          <p:cNvPr id="3" name="2 Subtítulo"/>
          <p:cNvSpPr>
            <a:spLocks noGrp="1"/>
          </p:cNvSpPr>
          <p:nvPr>
            <p:ph type="subTitle" idx="1"/>
          </p:nvPr>
        </p:nvSpPr>
        <p:spPr>
          <a:xfrm>
            <a:off x="533400" y="2285992"/>
            <a:ext cx="7854696" cy="4071966"/>
          </a:xfrm>
        </p:spPr>
        <p:txBody>
          <a:bodyPr>
            <a:normAutofit fontScale="92500"/>
          </a:bodyPr>
          <a:lstStyle/>
          <a:p>
            <a:pPr algn="l">
              <a:buFont typeface="Arial" pitchFamily="34" charset="0"/>
              <a:buChar char="•"/>
            </a:pPr>
            <a:r>
              <a:rPr lang="es-MX" dirty="0" smtClean="0"/>
              <a:t>Infracción de ley o de doctrina legal: (error in-</a:t>
            </a:r>
            <a:r>
              <a:rPr lang="es-MX" dirty="0" err="1" smtClean="0"/>
              <a:t>judicando</a:t>
            </a:r>
            <a:r>
              <a:rPr lang="es-MX" dirty="0" smtClean="0"/>
              <a:t>)</a:t>
            </a:r>
          </a:p>
          <a:p>
            <a:pPr lvl="1" algn="l">
              <a:buFont typeface="Arial" pitchFamily="34" charset="0"/>
              <a:buChar char="•"/>
            </a:pPr>
            <a:r>
              <a:rPr lang="es-MX" smtClean="0">
                <a:solidFill>
                  <a:schemeClr val="bg1"/>
                </a:solidFill>
              </a:rPr>
              <a:t>Doctrina legal</a:t>
            </a:r>
            <a:r>
              <a:rPr lang="es-MX" smtClean="0"/>
              <a:t>:  Jurisprudencia </a:t>
            </a:r>
            <a:r>
              <a:rPr lang="es-MX" dirty="0" smtClean="0"/>
              <a:t>establecida por los tribunales de casación, </a:t>
            </a:r>
            <a:r>
              <a:rPr lang="es-MX" smtClean="0"/>
              <a:t>en </a:t>
            </a:r>
            <a:r>
              <a:rPr lang="es-MX" smtClean="0">
                <a:solidFill>
                  <a:schemeClr val="bg1"/>
                </a:solidFill>
              </a:rPr>
              <a:t>IAS </a:t>
            </a:r>
            <a:r>
              <a:rPr lang="es-MX" dirty="0" smtClean="0"/>
              <a:t>uniformes y no interrumpidas por otra en contrario, siempre que lo resuelto sea sobre materias idénticas en casos semejantes. (en materia civil se reformó en 1989, se pasó de 5 a 3)</a:t>
            </a:r>
          </a:p>
          <a:p>
            <a:pPr lvl="2" algn="l">
              <a:buFont typeface="Arial" pitchFamily="34" charset="0"/>
              <a:buChar char="•"/>
            </a:pPr>
            <a:r>
              <a:rPr lang="es-MX" dirty="0" smtClean="0"/>
              <a:t>La doctrina legal es vinculante para los tribunales inferiores</a:t>
            </a:r>
          </a:p>
          <a:p>
            <a:pPr lvl="1" algn="l">
              <a:buFont typeface="Arial" pitchFamily="34" charset="0"/>
              <a:buChar char="•"/>
            </a:pPr>
            <a:endParaRPr lang="es-MX" dirty="0" smtClean="0"/>
          </a:p>
          <a:p>
            <a:pPr algn="l">
              <a:buFont typeface="Arial" pitchFamily="34" charset="0"/>
              <a:buChar char="•"/>
            </a:pPr>
            <a:r>
              <a:rPr lang="es-MX" dirty="0" smtClean="0"/>
              <a:t>Quebrantamiento de algunas de las formas esenciales del juicio (error in-</a:t>
            </a:r>
            <a:r>
              <a:rPr lang="es-MX" dirty="0" err="1" smtClean="0"/>
              <a:t>procedendo</a:t>
            </a:r>
            <a:r>
              <a:rPr lang="es-MX" dirty="0" smtClean="0"/>
              <a:t>)</a:t>
            </a:r>
          </a:p>
          <a:p>
            <a:pPr lvl="1" algn="l"/>
            <a:endParaRPr lang="es-MX" dirty="0" smtClean="0"/>
          </a:p>
          <a:p>
            <a:pPr algn="l">
              <a:buFont typeface="Arial" pitchFamily="34" charset="0"/>
              <a:buChar char="•"/>
            </a:pPr>
            <a:endParaRPr lang="es-MX" dirty="0" smtClean="0"/>
          </a:p>
          <a:p>
            <a:pPr algn="l">
              <a:buFont typeface="Arial" pitchFamily="34" charset="0"/>
              <a:buChar char="•"/>
            </a:pPr>
            <a:endParaRPr lang="es-MX" dirty="0"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533400" y="642918"/>
            <a:ext cx="7851648" cy="928694"/>
          </a:xfrm>
        </p:spPr>
        <p:txBody>
          <a:bodyPr>
            <a:noAutofit/>
          </a:bodyPr>
          <a:lstStyle/>
          <a:p>
            <a:pPr algn="ctr"/>
            <a:r>
              <a:rPr lang="es-MX" sz="3200" dirty="0" smtClean="0"/>
              <a:t>MOTIVOS ESPECÍFICOS DE FONDO</a:t>
            </a:r>
            <a:br>
              <a:rPr lang="es-MX" sz="3200" dirty="0" smtClean="0"/>
            </a:br>
            <a:r>
              <a:rPr lang="es-MX" sz="2800" dirty="0" smtClean="0"/>
              <a:t>(Infracción de ley o de doctrina legal-Art.588 C.T.)</a:t>
            </a:r>
            <a:endParaRPr lang="es-SV" sz="2800" dirty="0"/>
          </a:p>
        </p:txBody>
      </p:sp>
      <p:sp>
        <p:nvSpPr>
          <p:cNvPr id="3" name="2 Subtítulo"/>
          <p:cNvSpPr>
            <a:spLocks noGrp="1"/>
          </p:cNvSpPr>
          <p:nvPr>
            <p:ph type="subTitle" idx="1"/>
          </p:nvPr>
        </p:nvSpPr>
        <p:spPr>
          <a:xfrm>
            <a:off x="533400" y="1928802"/>
            <a:ext cx="7854696" cy="4357718"/>
          </a:xfrm>
        </p:spPr>
        <p:txBody>
          <a:bodyPr>
            <a:normAutofit fontScale="92500" lnSpcReduction="10000"/>
          </a:bodyPr>
          <a:lstStyle/>
          <a:p>
            <a:pPr algn="l">
              <a:buFont typeface="Arial" pitchFamily="34" charset="0"/>
              <a:buChar char="•"/>
            </a:pPr>
            <a:r>
              <a:rPr lang="es-MX" dirty="0" smtClean="0"/>
              <a:t>Violación de ley; </a:t>
            </a:r>
          </a:p>
          <a:p>
            <a:pPr algn="l">
              <a:buFont typeface="Arial" pitchFamily="34" charset="0"/>
              <a:buChar char="•"/>
            </a:pPr>
            <a:r>
              <a:rPr lang="es-MX" dirty="0" smtClean="0"/>
              <a:t>Interpretación Errónea de ley;</a:t>
            </a:r>
          </a:p>
          <a:p>
            <a:pPr algn="l">
              <a:buFont typeface="Arial" pitchFamily="34" charset="0"/>
              <a:buChar char="•"/>
            </a:pPr>
            <a:r>
              <a:rPr lang="es-MX" dirty="0" smtClean="0"/>
              <a:t>Aplicación indebida; </a:t>
            </a:r>
          </a:p>
          <a:p>
            <a:pPr algn="l">
              <a:buFont typeface="Arial" pitchFamily="34" charset="0"/>
              <a:buChar char="•"/>
            </a:pPr>
            <a:r>
              <a:rPr lang="es-MX" dirty="0" smtClean="0"/>
              <a:t>Cuando se haya aplicado una ley inconstitucional;</a:t>
            </a:r>
          </a:p>
          <a:p>
            <a:pPr algn="l">
              <a:buFont typeface="Arial" pitchFamily="34" charset="0"/>
              <a:buChar char="•"/>
            </a:pPr>
            <a:r>
              <a:rPr lang="es-MX" dirty="0" smtClean="0"/>
              <a:t>Por contener el fallo disposiciones contradictorias;</a:t>
            </a:r>
          </a:p>
          <a:p>
            <a:pPr algn="l">
              <a:buFont typeface="Arial" pitchFamily="34" charset="0"/>
              <a:buChar char="•"/>
            </a:pPr>
            <a:r>
              <a:rPr lang="es-MX" dirty="0" smtClean="0"/>
              <a:t>Por ser el fallo contrario a la cosa juzgada o resolver sobre asuntos ya terminados por desistimiento, transacción o conciliación, siempre que dichas excepciones se hubieren alegado.</a:t>
            </a:r>
          </a:p>
          <a:p>
            <a:pPr algn="l">
              <a:buFont typeface="Arial" pitchFamily="34" charset="0"/>
              <a:buChar char="•"/>
            </a:pPr>
            <a:r>
              <a:rPr lang="es-MX" dirty="0" smtClean="0"/>
              <a:t>Cuando hubiere abuso, exceso o defecto de jurisdicción por razón de la materia.</a:t>
            </a:r>
          </a:p>
          <a:p>
            <a:pPr algn="l">
              <a:buFont typeface="Arial" pitchFamily="34" charset="0"/>
              <a:buChar char="•"/>
            </a:pPr>
            <a:endParaRPr lang="es-SV"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229600" cy="724648"/>
          </a:xfrm>
        </p:spPr>
        <p:txBody>
          <a:bodyPr>
            <a:normAutofit fontScale="90000"/>
          </a:bodyPr>
          <a:lstStyle/>
          <a:p>
            <a:r>
              <a:rPr lang="es-ES" dirty="0" smtClean="0"/>
              <a:t/>
            </a:r>
            <a:br>
              <a:rPr lang="es-ES" dirty="0" smtClean="0"/>
            </a:br>
            <a:r>
              <a:rPr lang="es-ES" dirty="0" smtClean="0"/>
              <a:t/>
            </a:r>
            <a:br>
              <a:rPr lang="es-ES" dirty="0" smtClean="0"/>
            </a:br>
            <a:r>
              <a:rPr lang="es-ES" dirty="0" smtClean="0"/>
              <a:t/>
            </a:r>
            <a:br>
              <a:rPr lang="es-ES" dirty="0" smtClean="0"/>
            </a:br>
            <a:r>
              <a:rPr lang="es-ES" dirty="0" smtClean="0"/>
              <a:t>										</a:t>
            </a:r>
            <a:br>
              <a:rPr lang="es-ES" dirty="0" smtClean="0"/>
            </a:br>
            <a:r>
              <a:rPr lang="es-ES" dirty="0" smtClean="0"/>
              <a:t>Generalidades del Recurso de Casación</a:t>
            </a:r>
            <a:endParaRPr lang="es-ES" dirty="0"/>
          </a:p>
        </p:txBody>
      </p:sp>
      <p:sp>
        <p:nvSpPr>
          <p:cNvPr id="3" name="2 Marcador de contenido"/>
          <p:cNvSpPr>
            <a:spLocks noGrp="1"/>
          </p:cNvSpPr>
          <p:nvPr>
            <p:ph idx="1"/>
          </p:nvPr>
        </p:nvSpPr>
        <p:spPr>
          <a:xfrm>
            <a:off x="457200" y="1428736"/>
            <a:ext cx="8229600" cy="4895864"/>
          </a:xfrm>
        </p:spPr>
        <p:txBody>
          <a:bodyPr>
            <a:normAutofit fontScale="92500" lnSpcReduction="20000"/>
          </a:bodyPr>
          <a:lstStyle/>
          <a:p>
            <a:r>
              <a:rPr lang="es-ES" sz="3200" dirty="0" smtClean="0"/>
              <a:t>Es un recurso extraordinario y de estricto derecho.</a:t>
            </a:r>
          </a:p>
          <a:p>
            <a:r>
              <a:rPr lang="es-ES" sz="3200" dirty="0" smtClean="0"/>
              <a:t>Su finalidad es verificar la legalidad y unificar la jurisprudencia.</a:t>
            </a:r>
          </a:p>
          <a:p>
            <a:pPr lvl="1"/>
            <a:r>
              <a:rPr lang="es-ES" sz="3200" dirty="0" smtClean="0"/>
              <a:t>Es limitado a ciertas resoluciones:</a:t>
            </a:r>
          </a:p>
          <a:p>
            <a:pPr lvl="2"/>
            <a:r>
              <a:rPr lang="es-ES" sz="3200" dirty="0" smtClean="0"/>
              <a:t>En materia civil y mercantil solo  las  sentencias y autos pronunciados en apelación cuando produzcan efectos de cosa juzgada sustancial.</a:t>
            </a:r>
          </a:p>
          <a:p>
            <a:pPr lvl="2"/>
            <a:r>
              <a:rPr lang="es-ES" sz="3200" dirty="0" smtClean="0"/>
              <a:t>No procede en asuntos de jurisdicción voluntaria o en procesos especiales cuando no produzcan cosa juzgada</a:t>
            </a:r>
          </a:p>
          <a:p>
            <a:pPr lvl="2"/>
            <a:endParaRPr lang="es-ES" sz="3200" dirty="0" smtClean="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533400" y="571480"/>
            <a:ext cx="7851648" cy="785818"/>
          </a:xfrm>
        </p:spPr>
        <p:txBody>
          <a:bodyPr>
            <a:normAutofit/>
          </a:bodyPr>
          <a:lstStyle/>
          <a:p>
            <a:pPr algn="ctr"/>
            <a:r>
              <a:rPr lang="es-MX" sz="3600" dirty="0" smtClean="0"/>
              <a:t>Motivos específicos de fondo</a:t>
            </a:r>
            <a:endParaRPr lang="es-SV" sz="3600" dirty="0"/>
          </a:p>
        </p:txBody>
      </p:sp>
      <p:sp>
        <p:nvSpPr>
          <p:cNvPr id="3" name="2 Subtítulo"/>
          <p:cNvSpPr>
            <a:spLocks noGrp="1"/>
          </p:cNvSpPr>
          <p:nvPr>
            <p:ph type="subTitle" idx="1"/>
          </p:nvPr>
        </p:nvSpPr>
        <p:spPr>
          <a:xfrm>
            <a:off x="533400" y="1785926"/>
            <a:ext cx="7854696" cy="4572032"/>
          </a:xfrm>
        </p:spPr>
        <p:txBody>
          <a:bodyPr>
            <a:normAutofit fontScale="92500" lnSpcReduction="10000"/>
          </a:bodyPr>
          <a:lstStyle/>
          <a:p>
            <a:pPr algn="l">
              <a:buFont typeface="Arial" pitchFamily="34" charset="0"/>
              <a:buChar char="•"/>
            </a:pPr>
            <a:r>
              <a:rPr lang="es-MX" dirty="0" smtClean="0"/>
              <a:t>Cuando en la apreciación de las pruebas haya habido error de derecho; o error de hecho si éste resultare de documentos auténticos, públicos o privados, o de la confesión cuando haya sido apreciada sin relación con otras pruebas; y</a:t>
            </a:r>
          </a:p>
          <a:p>
            <a:pPr algn="l">
              <a:buFont typeface="Arial" pitchFamily="34" charset="0"/>
              <a:buChar char="•"/>
            </a:pPr>
            <a:r>
              <a:rPr lang="es-MX" dirty="0" smtClean="0"/>
              <a:t>Cuando el fallo omitiere resolver puntos planteados (</a:t>
            </a:r>
            <a:r>
              <a:rPr lang="es-MX" dirty="0" err="1" smtClean="0"/>
              <a:t>citra</a:t>
            </a:r>
            <a:r>
              <a:rPr lang="es-MX" dirty="0" smtClean="0"/>
              <a:t> o </a:t>
            </a:r>
            <a:r>
              <a:rPr lang="es-MX" dirty="0" err="1" smtClean="0"/>
              <a:t>minus</a:t>
            </a:r>
            <a:r>
              <a:rPr lang="es-MX" dirty="0" smtClean="0"/>
              <a:t> </a:t>
            </a:r>
            <a:r>
              <a:rPr lang="es-MX" dirty="0" err="1" smtClean="0"/>
              <a:t>petita</a:t>
            </a:r>
            <a:r>
              <a:rPr lang="es-MX" dirty="0" smtClean="0"/>
              <a:t>)</a:t>
            </a:r>
          </a:p>
          <a:p>
            <a:pPr lvl="1" algn="l">
              <a:buFont typeface="Arial" pitchFamily="34" charset="0"/>
              <a:buChar char="•"/>
            </a:pPr>
            <a:r>
              <a:rPr lang="es-MX" dirty="0" smtClean="0"/>
              <a:t>Art. 419 C.T.  Establece el principio de congruencia.</a:t>
            </a:r>
          </a:p>
          <a:p>
            <a:pPr lvl="1" algn="l">
              <a:buFont typeface="Arial" pitchFamily="34" charset="0"/>
              <a:buChar char="•"/>
            </a:pPr>
            <a:r>
              <a:rPr lang="es-MX" dirty="0" smtClean="0"/>
              <a:t>“Las sentencias laborales recaerán sobre las cosas litigadas y en la manera en que hayan sido disputadas, sabida que sea la verdad por las pruebas del mismo proceso; </a:t>
            </a:r>
            <a:r>
              <a:rPr lang="es-MX" dirty="0" smtClean="0">
                <a:solidFill>
                  <a:schemeClr val="bg1"/>
                </a:solidFill>
              </a:rPr>
              <a:t>pero deberán comprender también aquellos derechos irrenunciables del trabajador que aparezcan plenamente probados.”</a:t>
            </a:r>
            <a:endParaRPr lang="es-MX" dirty="0" smtClean="0"/>
          </a:p>
          <a:p>
            <a:pPr algn="l">
              <a:buFont typeface="Arial" pitchFamily="34" charset="0"/>
              <a:buChar char="•"/>
            </a:pPr>
            <a:endParaRPr lang="es-MX" dirty="0" smtClean="0"/>
          </a:p>
          <a:p>
            <a:pPr algn="l">
              <a:buFont typeface="Arial" pitchFamily="34" charset="0"/>
              <a:buChar char="•"/>
            </a:pPr>
            <a:endParaRPr lang="es-MX" dirty="0"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533400" y="714356"/>
            <a:ext cx="7851648" cy="1214446"/>
          </a:xfrm>
        </p:spPr>
        <p:txBody>
          <a:bodyPr>
            <a:noAutofit/>
          </a:bodyPr>
          <a:lstStyle/>
          <a:p>
            <a:pPr algn="ctr"/>
            <a:r>
              <a:rPr lang="es-MX" sz="2400" dirty="0" smtClean="0"/>
              <a:t>Motivos de forma</a:t>
            </a:r>
            <a:br>
              <a:rPr lang="es-MX" sz="2400" dirty="0" smtClean="0"/>
            </a:br>
            <a:r>
              <a:rPr lang="es-MX" sz="2400" dirty="0" smtClean="0"/>
              <a:t>(Quebrantamiento de algunas de las formas esenciales del juicio, Art. 589 C.T.)</a:t>
            </a:r>
            <a:endParaRPr lang="es-SV" sz="2400" dirty="0"/>
          </a:p>
        </p:txBody>
      </p:sp>
      <p:sp>
        <p:nvSpPr>
          <p:cNvPr id="3" name="2 Subtítulo"/>
          <p:cNvSpPr>
            <a:spLocks noGrp="1"/>
          </p:cNvSpPr>
          <p:nvPr>
            <p:ph type="subTitle" idx="1"/>
          </p:nvPr>
        </p:nvSpPr>
        <p:spPr>
          <a:xfrm>
            <a:off x="533400" y="2285992"/>
            <a:ext cx="7854696" cy="4071966"/>
          </a:xfrm>
        </p:spPr>
        <p:txBody>
          <a:bodyPr>
            <a:normAutofit fontScale="92500"/>
          </a:bodyPr>
          <a:lstStyle/>
          <a:p>
            <a:pPr algn="l">
              <a:buFont typeface="Arial" pitchFamily="34" charset="0"/>
              <a:buChar char="•"/>
            </a:pPr>
            <a:r>
              <a:rPr lang="es-MX" dirty="0" smtClean="0"/>
              <a:t> </a:t>
            </a:r>
            <a:r>
              <a:rPr lang="es-MX" sz="2800" dirty="0" smtClean="0"/>
              <a:t>Por falta de citación legal a la conciliación Art. 385  y 386 C.T.;  y</a:t>
            </a:r>
          </a:p>
          <a:p>
            <a:pPr algn="l">
              <a:buFont typeface="Arial" pitchFamily="34" charset="0"/>
              <a:buChar char="•"/>
            </a:pPr>
            <a:r>
              <a:rPr lang="es-MX" sz="2800" dirty="0" smtClean="0"/>
              <a:t>Por falta de apertura a pruebas en cualquiera de las instancias cuando la ley la establezca, Art. 396 C.T.</a:t>
            </a:r>
          </a:p>
          <a:p>
            <a:pPr algn="l">
              <a:buFont typeface="Arial" pitchFamily="34" charset="0"/>
              <a:buChar char="•"/>
            </a:pPr>
            <a:endParaRPr lang="es-MX" sz="2800" dirty="0" smtClean="0"/>
          </a:p>
          <a:p>
            <a:pPr algn="l">
              <a:buFont typeface="Arial" pitchFamily="34" charset="0"/>
              <a:buChar char="•"/>
            </a:pPr>
            <a:r>
              <a:rPr lang="es-MX" sz="2800" dirty="0" smtClean="0"/>
              <a:t> Condición de admisibilidad:</a:t>
            </a:r>
          </a:p>
          <a:p>
            <a:pPr lvl="1" algn="l">
              <a:buFont typeface="Arial" pitchFamily="34" charset="0"/>
              <a:buChar char="•"/>
            </a:pPr>
            <a:r>
              <a:rPr lang="es-MX" dirty="0" smtClean="0"/>
              <a:t>Debe haberse reclamado la subsanación de la falta haciendo uso oportunamente y en todos su grados, de los recursos establecidos por la ley, salvo que el reclamo fuere imposible.</a:t>
            </a:r>
            <a:endParaRPr lang="es-SV"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533400" y="571480"/>
            <a:ext cx="7851648" cy="1071570"/>
          </a:xfrm>
        </p:spPr>
        <p:txBody>
          <a:bodyPr>
            <a:normAutofit/>
          </a:bodyPr>
          <a:lstStyle/>
          <a:p>
            <a:pPr algn="ctr"/>
            <a:r>
              <a:rPr lang="es-MX" sz="3200" dirty="0" smtClean="0"/>
              <a:t>Reclamación oportuna</a:t>
            </a:r>
            <a:endParaRPr lang="es-SV" sz="3200" dirty="0"/>
          </a:p>
        </p:txBody>
      </p:sp>
      <p:sp>
        <p:nvSpPr>
          <p:cNvPr id="3" name="2 Subtítulo"/>
          <p:cNvSpPr>
            <a:spLocks noGrp="1"/>
          </p:cNvSpPr>
          <p:nvPr>
            <p:ph type="subTitle" idx="1"/>
          </p:nvPr>
        </p:nvSpPr>
        <p:spPr>
          <a:xfrm>
            <a:off x="500034" y="1857364"/>
            <a:ext cx="7854696" cy="4214842"/>
          </a:xfrm>
        </p:spPr>
        <p:txBody>
          <a:bodyPr>
            <a:normAutofit fontScale="85000" lnSpcReduction="10000"/>
          </a:bodyPr>
          <a:lstStyle/>
          <a:p>
            <a:pPr algn="l">
              <a:buFont typeface="Arial" pitchFamily="34" charset="0"/>
              <a:buChar char="•"/>
            </a:pPr>
            <a:r>
              <a:rPr lang="es-MX" dirty="0" smtClean="0"/>
              <a:t>Cuando el Juez violenta los procedimientos, las partes tienen derecho al reclamo correspondiente, a efecto de que la falta sea corregida.</a:t>
            </a:r>
          </a:p>
          <a:p>
            <a:pPr algn="l">
              <a:buFont typeface="Arial" pitchFamily="34" charset="0"/>
              <a:buChar char="•"/>
            </a:pPr>
            <a:endParaRPr lang="es-MX" dirty="0" smtClean="0"/>
          </a:p>
          <a:p>
            <a:pPr algn="l">
              <a:buFont typeface="Arial" pitchFamily="34" charset="0"/>
              <a:buChar char="•"/>
            </a:pPr>
            <a:r>
              <a:rPr lang="es-MX" dirty="0" smtClean="0"/>
              <a:t>De no hacerlo cuando la ley les concede el recurso para hacerlo se entenderá que el acto viciado queda consentido y si éste luego les ocasiona perjuicio no podrán hacerlo valer a su favor. </a:t>
            </a:r>
          </a:p>
          <a:p>
            <a:pPr algn="l"/>
            <a:endParaRPr lang="es-MX" dirty="0" smtClean="0"/>
          </a:p>
          <a:p>
            <a:pPr algn="ctr">
              <a:buFont typeface="Arial" pitchFamily="34" charset="0"/>
              <a:buChar char="•"/>
            </a:pPr>
            <a:r>
              <a:rPr lang="es-MX" i="1" dirty="0" smtClean="0"/>
              <a:t>“nadie puede valerse de su propio dolo ni negligencia”</a:t>
            </a:r>
          </a:p>
          <a:p>
            <a:pPr algn="ctr">
              <a:buFont typeface="Arial" pitchFamily="34" charset="0"/>
              <a:buChar char="•"/>
            </a:pPr>
            <a:r>
              <a:rPr lang="es-MX" i="1" dirty="0" smtClean="0"/>
              <a:t>“</a:t>
            </a:r>
            <a:r>
              <a:rPr lang="es-MX" i="1" dirty="0" err="1" smtClean="0"/>
              <a:t>Nemo</a:t>
            </a:r>
            <a:r>
              <a:rPr lang="es-MX" i="1" dirty="0" smtClean="0"/>
              <a:t> </a:t>
            </a:r>
            <a:r>
              <a:rPr lang="es-MX" i="1" dirty="0" err="1" smtClean="0"/>
              <a:t>auditur</a:t>
            </a:r>
            <a:r>
              <a:rPr lang="es-MX" i="1" dirty="0" smtClean="0"/>
              <a:t> </a:t>
            </a:r>
            <a:r>
              <a:rPr lang="es-MX" i="1" dirty="0" err="1" smtClean="0"/>
              <a:t>propiam</a:t>
            </a:r>
            <a:r>
              <a:rPr lang="es-MX" i="1" dirty="0" smtClean="0"/>
              <a:t> </a:t>
            </a:r>
            <a:r>
              <a:rPr lang="es-MX" i="1" dirty="0" err="1" smtClean="0"/>
              <a:t>turpitudinem</a:t>
            </a:r>
            <a:r>
              <a:rPr lang="es-MX" i="1" dirty="0" smtClean="0"/>
              <a:t> </a:t>
            </a:r>
            <a:r>
              <a:rPr lang="es-MX" i="1" dirty="0" err="1" smtClean="0"/>
              <a:t>allegans</a:t>
            </a:r>
            <a:r>
              <a:rPr lang="es-MX" i="1" dirty="0" smtClean="0"/>
              <a:t>”/ “nadie es oído si alega su propia torpeza”</a:t>
            </a:r>
          </a:p>
          <a:p>
            <a:pPr algn="ctr">
              <a:buFont typeface="Arial" pitchFamily="34" charset="0"/>
              <a:buChar char="•"/>
            </a:pPr>
            <a:r>
              <a:rPr lang="es-MX" i="1" dirty="0" smtClean="0"/>
              <a:t> </a:t>
            </a:r>
          </a:p>
          <a:p>
            <a:pPr algn="l">
              <a:buFont typeface="Arial" pitchFamily="34" charset="0"/>
              <a:buChar char="•"/>
            </a:pPr>
            <a:endParaRPr lang="es-SV"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533400" y="571480"/>
            <a:ext cx="7851648" cy="785818"/>
          </a:xfrm>
        </p:spPr>
        <p:txBody>
          <a:bodyPr>
            <a:normAutofit/>
          </a:bodyPr>
          <a:lstStyle/>
          <a:p>
            <a:pPr algn="ctr"/>
            <a:r>
              <a:rPr lang="es-MX" sz="3200" dirty="0" smtClean="0"/>
              <a:t>Qué tipo de recursos?</a:t>
            </a:r>
            <a:endParaRPr lang="es-SV" sz="3200" dirty="0"/>
          </a:p>
        </p:txBody>
      </p:sp>
      <p:sp>
        <p:nvSpPr>
          <p:cNvPr id="3" name="2 Subtítulo"/>
          <p:cNvSpPr>
            <a:spLocks noGrp="1"/>
          </p:cNvSpPr>
          <p:nvPr>
            <p:ph type="subTitle" idx="1"/>
          </p:nvPr>
        </p:nvSpPr>
        <p:spPr>
          <a:xfrm>
            <a:off x="533400" y="1785926"/>
            <a:ext cx="7854696" cy="4357718"/>
          </a:xfrm>
        </p:spPr>
        <p:txBody>
          <a:bodyPr>
            <a:normAutofit/>
          </a:bodyPr>
          <a:lstStyle/>
          <a:p>
            <a:pPr lvl="1" algn="l">
              <a:buFont typeface="Wingdings" pitchFamily="2" charset="2"/>
              <a:buChar char="v"/>
            </a:pPr>
            <a:r>
              <a:rPr lang="es-MX" dirty="0" smtClean="0"/>
              <a:t>El adecuado</a:t>
            </a:r>
          </a:p>
          <a:p>
            <a:pPr lvl="1" algn="l">
              <a:buFont typeface="Wingdings" pitchFamily="2" charset="2"/>
              <a:buChar char="v"/>
            </a:pPr>
            <a:endParaRPr lang="es-MX" dirty="0" smtClean="0"/>
          </a:p>
          <a:p>
            <a:pPr lvl="2" algn="l">
              <a:buFont typeface="Wingdings" pitchFamily="2" charset="2"/>
              <a:buChar char="v"/>
            </a:pPr>
            <a:r>
              <a:rPr lang="es-MX" dirty="0" smtClean="0"/>
              <a:t>En el caso de la falta de citación a la conciliación y de la falta de apertura a prueba producen nulidad, por lo que, inmediatamente al ser del conocimiento de la parte afectada, ésta debe alegar la nulidad; de lo contrario, el acto quedaría consentido.</a:t>
            </a:r>
          </a:p>
          <a:p>
            <a:pPr lvl="2" algn="l">
              <a:buFont typeface="Wingdings" pitchFamily="2" charset="2"/>
              <a:buChar char="v"/>
            </a:pPr>
            <a:r>
              <a:rPr lang="es-MX" dirty="0" smtClean="0"/>
              <a:t>Por lo general estos vicios  acaecen en primera instancia; pero, podría suceder, sobretodo en el 2° caso, en que ocurra en la segunda instancia Art. 581 C.T., aunque de manera excepcional.</a:t>
            </a:r>
          </a:p>
          <a:p>
            <a:pPr lvl="2" algn="l">
              <a:buFont typeface="Wingdings" pitchFamily="2" charset="2"/>
              <a:buChar char="v"/>
            </a:pPr>
            <a:endParaRPr lang="es-MX" dirty="0"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533400" y="928670"/>
            <a:ext cx="7851648" cy="642942"/>
          </a:xfrm>
        </p:spPr>
        <p:txBody>
          <a:bodyPr>
            <a:normAutofit/>
          </a:bodyPr>
          <a:lstStyle/>
          <a:p>
            <a:pPr algn="ctr"/>
            <a:r>
              <a:rPr lang="es-MX" sz="3200" dirty="0" smtClean="0"/>
              <a:t>Prueba en segunda instancia</a:t>
            </a:r>
            <a:endParaRPr lang="es-SV" sz="3200" dirty="0"/>
          </a:p>
        </p:txBody>
      </p:sp>
      <p:sp>
        <p:nvSpPr>
          <p:cNvPr id="3" name="2 Subtítulo"/>
          <p:cNvSpPr>
            <a:spLocks noGrp="1"/>
          </p:cNvSpPr>
          <p:nvPr>
            <p:ph type="subTitle" idx="1"/>
          </p:nvPr>
        </p:nvSpPr>
        <p:spPr>
          <a:xfrm>
            <a:off x="533400" y="1928802"/>
            <a:ext cx="7854696" cy="4714908"/>
          </a:xfrm>
        </p:spPr>
        <p:txBody>
          <a:bodyPr>
            <a:normAutofit/>
          </a:bodyPr>
          <a:lstStyle/>
          <a:p>
            <a:pPr algn="l">
              <a:buFont typeface="Arial" pitchFamily="34" charset="0"/>
              <a:buChar char="•"/>
            </a:pPr>
            <a:r>
              <a:rPr lang="es-MX" dirty="0" smtClean="0"/>
              <a:t>a) En los contemplados en los Arts. 577 y 580 C.T.</a:t>
            </a:r>
          </a:p>
          <a:p>
            <a:pPr algn="l">
              <a:buFont typeface="Arial" pitchFamily="34" charset="0"/>
              <a:buChar char="•"/>
            </a:pPr>
            <a:r>
              <a:rPr lang="es-MX" dirty="0" smtClean="0"/>
              <a:t>Art. 577. </a:t>
            </a:r>
          </a:p>
          <a:p>
            <a:pPr lvl="1" algn="l">
              <a:buFont typeface="Arial" pitchFamily="34" charset="0"/>
              <a:buChar char="•"/>
            </a:pPr>
            <a:r>
              <a:rPr lang="es-MX" dirty="0" smtClean="0"/>
              <a:t>Pueden alegarse nuevas excepciones y probarse</a:t>
            </a:r>
          </a:p>
          <a:p>
            <a:pPr lvl="1" algn="l">
              <a:buFont typeface="Arial" pitchFamily="34" charset="0"/>
              <a:buChar char="•"/>
            </a:pPr>
            <a:r>
              <a:rPr lang="es-MX" dirty="0" smtClean="0"/>
              <a:t>Reforzarse con documentos, los hechos alegados en la primera</a:t>
            </a:r>
          </a:p>
          <a:p>
            <a:pPr lvl="2" algn="l">
              <a:buFont typeface="Arial" pitchFamily="34" charset="0"/>
              <a:buChar char="•"/>
            </a:pPr>
            <a:r>
              <a:rPr lang="es-MX" dirty="0" smtClean="0"/>
              <a:t>Condiciones  de las nuevas excepciones:</a:t>
            </a:r>
          </a:p>
          <a:p>
            <a:pPr lvl="2" algn="l">
              <a:buFont typeface="Arial" pitchFamily="34" charset="0"/>
              <a:buChar char="•"/>
            </a:pPr>
            <a:r>
              <a:rPr lang="es-MX" dirty="0" smtClean="0"/>
              <a:t>Deben tener su fundamento en hechos, acaecimientos o causas que tuvieren lugar después del cierre del proceso (Art. 416 C.T.) en primera instancia; o,</a:t>
            </a:r>
          </a:p>
          <a:p>
            <a:pPr lvl="2" algn="l">
              <a:buFont typeface="Arial" pitchFamily="34" charset="0"/>
              <a:buChar char="•"/>
            </a:pPr>
            <a:r>
              <a:rPr lang="es-MX" dirty="0" smtClean="0"/>
              <a:t>En los casos en los que la parte estuvo justificadamente imposibilitada de aducir la prueba respectiva en el tiempo oportuno.</a:t>
            </a:r>
          </a:p>
          <a:p>
            <a:pPr lvl="2" algn="l">
              <a:buFont typeface="Arial" pitchFamily="34" charset="0"/>
              <a:buChar char="•"/>
            </a:pPr>
            <a:endParaRPr lang="es-SV"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533400" y="1000108"/>
            <a:ext cx="7851648" cy="500066"/>
          </a:xfrm>
        </p:spPr>
        <p:txBody>
          <a:bodyPr>
            <a:normAutofit fontScale="90000"/>
          </a:bodyPr>
          <a:lstStyle/>
          <a:p>
            <a:r>
              <a:rPr lang="es-MX" sz="3200" dirty="0" err="1" smtClean="0"/>
              <a:t>Límitaciones</a:t>
            </a:r>
            <a:r>
              <a:rPr lang="es-MX" sz="3200" dirty="0" smtClean="0"/>
              <a:t> de la prueba en segunda instancia</a:t>
            </a:r>
            <a:endParaRPr lang="es-SV" sz="3200" dirty="0"/>
          </a:p>
        </p:txBody>
      </p:sp>
      <p:sp>
        <p:nvSpPr>
          <p:cNvPr id="3" name="2 Subtítulo"/>
          <p:cNvSpPr>
            <a:spLocks noGrp="1"/>
          </p:cNvSpPr>
          <p:nvPr>
            <p:ph type="subTitle" idx="1"/>
          </p:nvPr>
        </p:nvSpPr>
        <p:spPr>
          <a:xfrm>
            <a:off x="533400" y="1928802"/>
            <a:ext cx="7854696" cy="3643338"/>
          </a:xfrm>
        </p:spPr>
        <p:txBody>
          <a:bodyPr>
            <a:normAutofit/>
          </a:bodyPr>
          <a:lstStyle/>
          <a:p>
            <a:pPr lvl="1" algn="l">
              <a:buFont typeface="Wingdings" pitchFamily="2" charset="2"/>
              <a:buChar char="v"/>
            </a:pPr>
            <a:r>
              <a:rPr lang="es-MX" dirty="0" smtClean="0"/>
              <a:t>No es permitido presentar testigos sobre los mismos puntos ventilados en primera instancia u otros directamente contrarios;</a:t>
            </a:r>
          </a:p>
          <a:p>
            <a:pPr lvl="1" algn="l">
              <a:buFont typeface="Wingdings" pitchFamily="2" charset="2"/>
              <a:buChar char="v"/>
            </a:pPr>
            <a:endParaRPr lang="es-MX" dirty="0" smtClean="0"/>
          </a:p>
          <a:p>
            <a:pPr lvl="1" algn="l">
              <a:buFont typeface="Wingdings" pitchFamily="2" charset="2"/>
              <a:buChar char="v"/>
            </a:pPr>
            <a:r>
              <a:rPr lang="es-MX" dirty="0" smtClean="0"/>
              <a:t>No es permitido al actor alegar nuevos hechos;</a:t>
            </a:r>
          </a:p>
          <a:p>
            <a:pPr lvl="1" algn="l">
              <a:buFont typeface="Wingdings" pitchFamily="2" charset="2"/>
              <a:buChar char="v"/>
            </a:pPr>
            <a:endParaRPr lang="es-MX" dirty="0" smtClean="0"/>
          </a:p>
          <a:p>
            <a:pPr lvl="1" algn="l">
              <a:buFont typeface="Wingdings" pitchFamily="2" charset="2"/>
              <a:buChar char="v"/>
            </a:pPr>
            <a:r>
              <a:rPr lang="es-MX" dirty="0" smtClean="0"/>
              <a:t>No es permitido hacer cosa alguna  que pueda alterar la naturaleza de la causa principal.</a:t>
            </a:r>
          </a:p>
          <a:p>
            <a:pPr algn="l"/>
            <a:endParaRPr lang="es-SV"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533400" y="857232"/>
            <a:ext cx="7851648" cy="714380"/>
          </a:xfrm>
        </p:spPr>
        <p:txBody>
          <a:bodyPr>
            <a:normAutofit fontScale="90000"/>
          </a:bodyPr>
          <a:lstStyle/>
          <a:p>
            <a:pPr algn="ctr"/>
            <a:r>
              <a:rPr lang="es-MX" sz="3200" dirty="0" smtClean="0"/>
              <a:t>Casos en que procede la apertura a pruebas en segunda instancia</a:t>
            </a:r>
            <a:endParaRPr lang="es-SV" sz="3200" dirty="0"/>
          </a:p>
        </p:txBody>
      </p:sp>
      <p:sp>
        <p:nvSpPr>
          <p:cNvPr id="3" name="2 Subtítulo"/>
          <p:cNvSpPr>
            <a:spLocks noGrp="1"/>
          </p:cNvSpPr>
          <p:nvPr>
            <p:ph type="subTitle" idx="1"/>
          </p:nvPr>
        </p:nvSpPr>
        <p:spPr>
          <a:xfrm>
            <a:off x="533400" y="1928802"/>
            <a:ext cx="7854696" cy="4572032"/>
          </a:xfrm>
        </p:spPr>
        <p:txBody>
          <a:bodyPr>
            <a:normAutofit fontScale="92500" lnSpcReduction="20000"/>
          </a:bodyPr>
          <a:lstStyle/>
          <a:p>
            <a:pPr lvl="1" algn="l">
              <a:buFont typeface="Arial" pitchFamily="34" charset="0"/>
              <a:buChar char="•"/>
            </a:pPr>
            <a:r>
              <a:rPr lang="es-MX" dirty="0" smtClean="0"/>
              <a:t>Art. 580 C.T. Antes de la sentencia puede promoverse </a:t>
            </a:r>
            <a:r>
              <a:rPr lang="es-MX" b="1" dirty="0" smtClean="0">
                <a:solidFill>
                  <a:schemeClr val="bg1"/>
                </a:solidFill>
              </a:rPr>
              <a:t>incidente de falsedad</a:t>
            </a:r>
            <a:r>
              <a:rPr lang="es-MX" dirty="0" smtClean="0"/>
              <a:t> de los documentos presentados por la contraria en segunda instancia.</a:t>
            </a:r>
            <a:endParaRPr lang="es-SV" dirty="0" smtClean="0"/>
          </a:p>
          <a:p>
            <a:pPr lvl="1" algn="l">
              <a:buFont typeface="Arial" pitchFamily="34" charset="0"/>
              <a:buChar char="•"/>
            </a:pPr>
            <a:endParaRPr lang="es-MX" dirty="0" smtClean="0"/>
          </a:p>
          <a:p>
            <a:pPr lvl="1" algn="l">
              <a:buFont typeface="Arial" pitchFamily="34" charset="0"/>
              <a:buChar char="•"/>
            </a:pPr>
            <a:r>
              <a:rPr lang="es-MX" dirty="0" smtClean="0"/>
              <a:t>b) Para probar hechos que propuestos en primera instancia no fueron admitidos;</a:t>
            </a:r>
          </a:p>
          <a:p>
            <a:pPr lvl="1" algn="l">
              <a:buFont typeface="Arial" pitchFamily="34" charset="0"/>
              <a:buChar char="•"/>
            </a:pPr>
            <a:endParaRPr lang="es-MX" dirty="0" smtClean="0"/>
          </a:p>
          <a:p>
            <a:pPr lvl="1" algn="l">
              <a:buFont typeface="Arial" pitchFamily="34" charset="0"/>
              <a:buChar char="•"/>
            </a:pPr>
            <a:r>
              <a:rPr lang="es-MX" dirty="0" smtClean="0"/>
              <a:t>c) Para examinar los testigos que, habiendo sido designados nominalmente en el interrogatorio, no fueron examinados en primera instancia, por enfermedad, ausencia u otro motivo independiente de la voluntad de la parte. (solo se examinarán los testigos que no fueron examinados y por los puntos propuestos en el interrogatorio en que fueron designados originalmente)</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533400" y="785794"/>
            <a:ext cx="7851648" cy="714380"/>
          </a:xfrm>
        </p:spPr>
        <p:txBody>
          <a:bodyPr>
            <a:normAutofit/>
          </a:bodyPr>
          <a:lstStyle/>
          <a:p>
            <a:pPr algn="ctr"/>
            <a:r>
              <a:rPr lang="es-MX" sz="3200" dirty="0" smtClean="0"/>
              <a:t>NULIDAD</a:t>
            </a:r>
            <a:endParaRPr lang="es-SV" sz="3200" dirty="0"/>
          </a:p>
        </p:txBody>
      </p:sp>
      <p:sp>
        <p:nvSpPr>
          <p:cNvPr id="3" name="2 Subtítulo"/>
          <p:cNvSpPr>
            <a:spLocks noGrp="1"/>
          </p:cNvSpPr>
          <p:nvPr>
            <p:ph type="subTitle" idx="1"/>
          </p:nvPr>
        </p:nvSpPr>
        <p:spPr>
          <a:xfrm>
            <a:off x="533400" y="2071678"/>
            <a:ext cx="7854696" cy="4357718"/>
          </a:xfrm>
        </p:spPr>
        <p:txBody>
          <a:bodyPr/>
          <a:lstStyle/>
          <a:p>
            <a:pPr lvl="2" algn="l">
              <a:buFont typeface="Wingdings" pitchFamily="2" charset="2"/>
              <a:buChar char="v"/>
            </a:pPr>
            <a:r>
              <a:rPr lang="es-MX" dirty="0" smtClean="0"/>
              <a:t>Si la nulidad se declara sin lugar la parte afectada no se admitirá recurso alguno, pero  la parte queda habilitada para invocarla  ante el tribunal superior mediante el recurso de apelación.</a:t>
            </a:r>
          </a:p>
          <a:p>
            <a:pPr lvl="2" algn="l">
              <a:buFont typeface="Wingdings" pitchFamily="2" charset="2"/>
              <a:buChar char="v"/>
            </a:pPr>
            <a:r>
              <a:rPr lang="es-MX" dirty="0" smtClean="0"/>
              <a:t>Arts. 598 , 599 y 600 C.T.</a:t>
            </a:r>
          </a:p>
          <a:p>
            <a:pPr lvl="2" algn="l">
              <a:buFont typeface="Wingdings" pitchFamily="2" charset="2"/>
              <a:buChar char="v"/>
            </a:pPr>
            <a:r>
              <a:rPr lang="es-MX" dirty="0" smtClean="0"/>
              <a:t>Si se comete en segunda instancia entonces el recurso adecuado, luego de alegar la nulidad oportunamente, en caso de ser posible, de lo contrario quedará habilitado directamente para interponer el recurso de casación. Art. 590 C.T.</a:t>
            </a:r>
            <a:endParaRPr lang="es-SV" dirty="0" smtClean="0"/>
          </a:p>
          <a:p>
            <a:pPr lvl="1" algn="l">
              <a:buFont typeface="Wingdings" pitchFamily="2" charset="2"/>
              <a:buChar char="v"/>
            </a:pPr>
            <a:endParaRPr lang="es-MX" dirty="0" smtClean="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533400" y="1000108"/>
            <a:ext cx="7851648" cy="714380"/>
          </a:xfrm>
        </p:spPr>
        <p:txBody>
          <a:bodyPr>
            <a:normAutofit/>
          </a:bodyPr>
          <a:lstStyle/>
          <a:p>
            <a:pPr algn="ctr"/>
            <a:r>
              <a:rPr lang="es-MX" sz="3200" dirty="0" smtClean="0"/>
              <a:t>Sentencia</a:t>
            </a:r>
            <a:endParaRPr lang="es-SV" sz="3200" dirty="0"/>
          </a:p>
        </p:txBody>
      </p:sp>
      <p:sp>
        <p:nvSpPr>
          <p:cNvPr id="3" name="2 Subtítulo"/>
          <p:cNvSpPr>
            <a:spLocks noGrp="1"/>
          </p:cNvSpPr>
          <p:nvPr>
            <p:ph type="subTitle" idx="1"/>
          </p:nvPr>
        </p:nvSpPr>
        <p:spPr>
          <a:xfrm>
            <a:off x="533400" y="2285992"/>
            <a:ext cx="7854696" cy="4000528"/>
          </a:xfrm>
        </p:spPr>
        <p:txBody>
          <a:bodyPr>
            <a:normAutofit fontScale="92500" lnSpcReduction="10000"/>
          </a:bodyPr>
          <a:lstStyle/>
          <a:p>
            <a:pPr algn="l">
              <a:buFont typeface="Arial" pitchFamily="34" charset="0"/>
              <a:buChar char="•"/>
            </a:pPr>
            <a:r>
              <a:rPr lang="es-MX" dirty="0" smtClean="0"/>
              <a:t> Art. 593</a:t>
            </a:r>
          </a:p>
          <a:p>
            <a:pPr algn="l">
              <a:buFont typeface="Arial" pitchFamily="34" charset="0"/>
              <a:buChar char="•"/>
            </a:pPr>
            <a:r>
              <a:rPr lang="es-MX" dirty="0" smtClean="0"/>
              <a:t>“En todo lo demás, la casación laboral se regirá por lo dispuesto por la Ley de Casación para la casación civil”.</a:t>
            </a:r>
          </a:p>
          <a:p>
            <a:pPr lvl="1" algn="l">
              <a:buFont typeface="Arial" pitchFamily="34" charset="0"/>
              <a:buChar char="•"/>
            </a:pPr>
            <a:r>
              <a:rPr lang="es-MX" dirty="0" smtClean="0"/>
              <a:t>La sentencia y los efectos de ésta se regulan por la Ley de Casación.</a:t>
            </a:r>
          </a:p>
          <a:p>
            <a:pPr lvl="1" algn="l">
              <a:buFont typeface="Arial" pitchFamily="34" charset="0"/>
              <a:buChar char="•"/>
            </a:pPr>
            <a:r>
              <a:rPr lang="es-MX" dirty="0" smtClean="0"/>
              <a:t>Particularidad: Si la sentencia es favorable al trabajador procede la condena en salarios caídos.</a:t>
            </a:r>
          </a:p>
          <a:p>
            <a:pPr lvl="2" algn="l">
              <a:buFont typeface="Arial" pitchFamily="34" charset="0"/>
              <a:buChar char="•"/>
            </a:pPr>
            <a:r>
              <a:rPr lang="es-MX" dirty="0" smtClean="0"/>
              <a:t>Salarios caídos: Art. 420 C.T.</a:t>
            </a:r>
          </a:p>
          <a:p>
            <a:pPr lvl="2" algn="l">
              <a:buFont typeface="Arial" pitchFamily="34" charset="0"/>
              <a:buChar char="•"/>
            </a:pPr>
            <a:r>
              <a:rPr lang="es-MX" dirty="0" smtClean="0"/>
              <a:t>Primera instancia hasta 35 días</a:t>
            </a:r>
          </a:p>
          <a:p>
            <a:pPr lvl="2" algn="l">
              <a:buFont typeface="Arial" pitchFamily="34" charset="0"/>
              <a:buChar char="•"/>
            </a:pPr>
            <a:r>
              <a:rPr lang="es-MX" dirty="0" smtClean="0"/>
              <a:t>Segunda instancia hasta 20 días</a:t>
            </a:r>
          </a:p>
          <a:p>
            <a:pPr lvl="2" algn="l">
              <a:buFont typeface="Arial" pitchFamily="34" charset="0"/>
              <a:buChar char="•"/>
            </a:pPr>
            <a:r>
              <a:rPr lang="es-MX" dirty="0" smtClean="0"/>
              <a:t>Casación  hasta 20 días</a:t>
            </a:r>
          </a:p>
          <a:p>
            <a:pPr lvl="2" algn="l">
              <a:buFont typeface="Arial" pitchFamily="34" charset="0"/>
              <a:buChar char="•"/>
            </a:pPr>
            <a:endParaRPr lang="es-SV"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533400" y="785794"/>
            <a:ext cx="7851648" cy="785818"/>
          </a:xfrm>
        </p:spPr>
        <p:txBody>
          <a:bodyPr>
            <a:normAutofit fontScale="90000"/>
          </a:bodyPr>
          <a:lstStyle/>
          <a:p>
            <a:pPr algn="ctr"/>
            <a:r>
              <a:rPr lang="es-MX" sz="3200" dirty="0" smtClean="0"/>
              <a:t>Incidencia del Código Procesal Civil y Mercantil en la Casación Laboral</a:t>
            </a:r>
            <a:endParaRPr lang="es-SV" sz="3200" dirty="0"/>
          </a:p>
        </p:txBody>
      </p:sp>
      <p:sp>
        <p:nvSpPr>
          <p:cNvPr id="3" name="2 Subtítulo"/>
          <p:cNvSpPr>
            <a:spLocks noGrp="1"/>
          </p:cNvSpPr>
          <p:nvPr>
            <p:ph type="subTitle" idx="1"/>
          </p:nvPr>
        </p:nvSpPr>
        <p:spPr>
          <a:xfrm>
            <a:off x="533400" y="2071678"/>
            <a:ext cx="7854696" cy="4214842"/>
          </a:xfrm>
        </p:spPr>
        <p:txBody>
          <a:bodyPr>
            <a:normAutofit fontScale="92500" lnSpcReduction="10000"/>
          </a:bodyPr>
          <a:lstStyle/>
          <a:p>
            <a:pPr algn="ctr">
              <a:buFont typeface="Wingdings" pitchFamily="2" charset="2"/>
              <a:buChar char="Ø"/>
            </a:pPr>
            <a:r>
              <a:rPr lang="es-MX" dirty="0" smtClean="0"/>
              <a:t>Art. 20 </a:t>
            </a:r>
            <a:r>
              <a:rPr lang="es-MX" dirty="0" err="1" smtClean="0"/>
              <a:t>Pr.C.y</a:t>
            </a:r>
            <a:r>
              <a:rPr lang="es-MX" dirty="0" smtClean="0"/>
              <a:t> M.</a:t>
            </a:r>
          </a:p>
          <a:p>
            <a:pPr algn="ctr">
              <a:buFont typeface="Wingdings" pitchFamily="2" charset="2"/>
              <a:buChar char="Ø"/>
            </a:pPr>
            <a:r>
              <a:rPr lang="es-MX" dirty="0" smtClean="0"/>
              <a:t>“En defecto de disposición específica en las leyes que regulan procesos distintos del civil y mercantil, las normas de este código se aplicarán supletoriamente”.</a:t>
            </a:r>
          </a:p>
          <a:p>
            <a:pPr algn="ctr">
              <a:buFont typeface="Wingdings" pitchFamily="2" charset="2"/>
              <a:buChar char="Ø"/>
            </a:pPr>
            <a:endParaRPr lang="es-MX" dirty="0" smtClean="0"/>
          </a:p>
          <a:p>
            <a:pPr algn="ctr">
              <a:buFont typeface="Wingdings" pitchFamily="2" charset="2"/>
              <a:buChar char="Ø"/>
            </a:pPr>
            <a:r>
              <a:rPr lang="es-MX" dirty="0" smtClean="0"/>
              <a:t>Art. 602 C.T.</a:t>
            </a:r>
          </a:p>
          <a:p>
            <a:pPr algn="ctr">
              <a:buFont typeface="Wingdings" pitchFamily="2" charset="2"/>
              <a:buChar char="Ø"/>
            </a:pPr>
            <a:r>
              <a:rPr lang="es-MX" dirty="0" smtClean="0"/>
              <a:t>“En los juicios y conflictos de trabajo se aplicarán, en cuanto fueren compatibles con la naturaleza de éstos, las disposiciones del Código de Procedimientos Civiles </a:t>
            </a:r>
            <a:r>
              <a:rPr lang="es-MX" i="1" u="sng" dirty="0" smtClean="0">
                <a:solidFill>
                  <a:schemeClr val="bg1"/>
                </a:solidFill>
              </a:rPr>
              <a:t>que  no contraríen el texto y los principios procesales que este Libro contiene”</a:t>
            </a:r>
            <a:endParaRPr lang="es-SV" i="1" u="sng" dirty="0">
              <a:solidFill>
                <a:schemeClr val="bg1"/>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229600" cy="438896"/>
          </a:xfrm>
        </p:spPr>
        <p:txBody>
          <a:bodyPr>
            <a:normAutofit fontScale="90000"/>
          </a:bodyPr>
          <a:lstStyle/>
          <a:p>
            <a:endParaRPr lang="es-ES" dirty="0"/>
          </a:p>
        </p:txBody>
      </p:sp>
      <p:sp>
        <p:nvSpPr>
          <p:cNvPr id="3" name="2 Marcador de contenido"/>
          <p:cNvSpPr>
            <a:spLocks noGrp="1"/>
          </p:cNvSpPr>
          <p:nvPr>
            <p:ph idx="1"/>
          </p:nvPr>
        </p:nvSpPr>
        <p:spPr/>
        <p:txBody>
          <a:bodyPr>
            <a:normAutofit/>
          </a:bodyPr>
          <a:lstStyle/>
          <a:p>
            <a:pPr marL="274320" lvl="2" indent="-274320">
              <a:buClr>
                <a:schemeClr val="accent3"/>
              </a:buClr>
              <a:buSzPct val="95000"/>
            </a:pPr>
            <a:r>
              <a:rPr lang="es-ES" sz="3200" dirty="0" smtClean="0"/>
              <a:t>En materia de familia  es igual que en civil y mercantil en cuanto a que las sentencias y autos no produzcan efectos de cosa juzgada (las sentencias modificables no admiten R.C.) Art. 83 </a:t>
            </a:r>
            <a:r>
              <a:rPr lang="es-ES" sz="3200" dirty="0" err="1" smtClean="0"/>
              <a:t>L.Pr.Fam</a:t>
            </a:r>
            <a:r>
              <a:rPr lang="es-ES" sz="3200" dirty="0" smtClean="0"/>
              <a:t>.</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533400" y="785794"/>
            <a:ext cx="7851648" cy="571504"/>
          </a:xfrm>
        </p:spPr>
        <p:txBody>
          <a:bodyPr>
            <a:noAutofit/>
          </a:bodyPr>
          <a:lstStyle/>
          <a:p>
            <a:pPr algn="ctr"/>
            <a:r>
              <a:rPr lang="es-MX" sz="2800" dirty="0" smtClean="0"/>
              <a:t>Incidencia del Código Procesal Civil y Mercantil en la Casación Laboral</a:t>
            </a:r>
            <a:endParaRPr lang="es-SV" sz="2800" dirty="0"/>
          </a:p>
        </p:txBody>
      </p:sp>
      <p:sp>
        <p:nvSpPr>
          <p:cNvPr id="3" name="2 Subtítulo"/>
          <p:cNvSpPr>
            <a:spLocks noGrp="1"/>
          </p:cNvSpPr>
          <p:nvPr>
            <p:ph type="subTitle" idx="1"/>
          </p:nvPr>
        </p:nvSpPr>
        <p:spPr>
          <a:xfrm>
            <a:off x="533400" y="1714488"/>
            <a:ext cx="7854696" cy="4786346"/>
          </a:xfrm>
        </p:spPr>
        <p:txBody>
          <a:bodyPr>
            <a:normAutofit/>
          </a:bodyPr>
          <a:lstStyle/>
          <a:p>
            <a:pPr algn="ctr">
              <a:buFont typeface="Wingdings" pitchFamily="2" charset="2"/>
              <a:buChar char="q"/>
            </a:pPr>
            <a:r>
              <a:rPr lang="es-MX" dirty="0" smtClean="0"/>
              <a:t>Art. 594 C.T.</a:t>
            </a:r>
          </a:p>
          <a:p>
            <a:pPr algn="ctr">
              <a:buFont typeface="Wingdings" pitchFamily="2" charset="2"/>
              <a:buChar char="q"/>
            </a:pPr>
            <a:r>
              <a:rPr lang="es-MX" dirty="0" smtClean="0"/>
              <a:t>“En todo lo demás, la casación laboral se regirá por lo dispuesto por la Ley de Casación para la casación civil”</a:t>
            </a:r>
          </a:p>
          <a:p>
            <a:pPr algn="ctr">
              <a:buFont typeface="Wingdings" pitchFamily="2" charset="2"/>
              <a:buChar char="q"/>
            </a:pPr>
            <a:r>
              <a:rPr lang="es-MX" dirty="0" smtClean="0"/>
              <a:t>El nuevo código deroga la Ley de Casación.</a:t>
            </a:r>
          </a:p>
          <a:p>
            <a:pPr algn="ctr">
              <a:buFont typeface="Wingdings" pitchFamily="2" charset="2"/>
              <a:buChar char="q"/>
            </a:pPr>
            <a:r>
              <a:rPr lang="es-MX" dirty="0" smtClean="0"/>
              <a:t>Art. 519 </a:t>
            </a:r>
            <a:r>
              <a:rPr lang="es-MX" dirty="0" err="1" smtClean="0"/>
              <a:t>Pr.Cv.</a:t>
            </a:r>
            <a:r>
              <a:rPr lang="es-MX" dirty="0" smtClean="0"/>
              <a:t> y Merc.</a:t>
            </a:r>
          </a:p>
          <a:p>
            <a:pPr algn="ctr">
              <a:buFont typeface="Wingdings" pitchFamily="2" charset="2"/>
              <a:buChar char="q"/>
            </a:pPr>
            <a:r>
              <a:rPr lang="es-MX" dirty="0" smtClean="0"/>
              <a:t>Admiten recurso de casación:</a:t>
            </a:r>
          </a:p>
          <a:p>
            <a:pPr algn="ctr">
              <a:buFont typeface="Wingdings" pitchFamily="2" charset="2"/>
              <a:buChar char="q"/>
            </a:pPr>
            <a:r>
              <a:rPr lang="es-MX" dirty="0" smtClean="0"/>
              <a:t>3° </a:t>
            </a:r>
            <a:r>
              <a:rPr lang="es-MX" dirty="0" smtClean="0">
                <a:solidFill>
                  <a:schemeClr val="bg1"/>
                </a:solidFill>
              </a:rPr>
              <a:t>En materia de trabajo, las sentencias definitivas que se pronunciaren en apelación, de conformidad a lo regulado en el Código de Trabajo</a:t>
            </a:r>
            <a:endParaRPr lang="es-SV" dirty="0">
              <a:solidFill>
                <a:schemeClr val="bg1"/>
              </a:solidFill>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533400" y="857232"/>
            <a:ext cx="7851648" cy="928694"/>
          </a:xfrm>
        </p:spPr>
        <p:txBody>
          <a:bodyPr>
            <a:normAutofit/>
          </a:bodyPr>
          <a:lstStyle/>
          <a:p>
            <a:pPr algn="ctr"/>
            <a:r>
              <a:rPr lang="es-MX" sz="3200" dirty="0" smtClean="0"/>
              <a:t>Diferencias entre el CPCM  y el C.T.</a:t>
            </a:r>
            <a:endParaRPr lang="es-SV" sz="3200" dirty="0"/>
          </a:p>
        </p:txBody>
      </p:sp>
      <p:sp>
        <p:nvSpPr>
          <p:cNvPr id="3" name="2 Subtítulo"/>
          <p:cNvSpPr>
            <a:spLocks noGrp="1"/>
          </p:cNvSpPr>
          <p:nvPr>
            <p:ph type="subTitle" idx="1"/>
          </p:nvPr>
        </p:nvSpPr>
        <p:spPr>
          <a:xfrm>
            <a:off x="533400" y="2214554"/>
            <a:ext cx="7854696" cy="4143404"/>
          </a:xfrm>
        </p:spPr>
        <p:txBody>
          <a:bodyPr>
            <a:normAutofit fontScale="92500" lnSpcReduction="10000"/>
          </a:bodyPr>
          <a:lstStyle/>
          <a:p>
            <a:pPr marL="514350" indent="-514350" algn="l">
              <a:buFont typeface="Wingdings" pitchFamily="2" charset="2"/>
              <a:buChar char="v"/>
            </a:pPr>
            <a:r>
              <a:rPr lang="es-MX" dirty="0" smtClean="0"/>
              <a:t>El C.T. tiene su propia regulación en cuanto a la procedencia del recurso (tipo de resoluciones, que no sea conforme con la de primera instancia, la cuantía, etc.)</a:t>
            </a:r>
          </a:p>
          <a:p>
            <a:pPr marL="514350" indent="-514350" algn="l">
              <a:buFont typeface="Wingdings" pitchFamily="2" charset="2"/>
              <a:buChar char="v"/>
            </a:pPr>
            <a:r>
              <a:rPr lang="es-MX" dirty="0" smtClean="0"/>
              <a:t>El C.T. tiene su propia regulación en cuanto a las causas genéricas y motivos específicos:</a:t>
            </a:r>
          </a:p>
          <a:p>
            <a:pPr marL="971550" lvl="1" indent="-514350" algn="l">
              <a:buFont typeface="Wingdings" pitchFamily="2" charset="2"/>
              <a:buChar char="v"/>
            </a:pPr>
            <a:r>
              <a:rPr lang="es-MX" dirty="0" smtClean="0"/>
              <a:t>La mayoría de motivos específicos por infracción de ley en el C.T. son regulados como motivos de forma en el CPCM lo cual acarrea efectos diferentes.</a:t>
            </a:r>
          </a:p>
          <a:p>
            <a:pPr marL="971550" lvl="1" indent="-514350" algn="l">
              <a:buFont typeface="Wingdings" pitchFamily="2" charset="2"/>
              <a:buChar char="v"/>
            </a:pPr>
            <a:r>
              <a:rPr lang="es-MX" dirty="0" smtClean="0"/>
              <a:t>Varios motivos que actualmente regula el C.T. no figuran en el CPCM ni por forma ni por fondo.</a:t>
            </a:r>
          </a:p>
          <a:p>
            <a:pPr marL="514350" indent="-514350" algn="l">
              <a:buFont typeface="Wingdings" pitchFamily="2" charset="2"/>
              <a:buChar char="v"/>
            </a:pPr>
            <a:endParaRPr lang="es-MX" dirty="0" smtClean="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533400" y="1142984"/>
            <a:ext cx="7851648" cy="714380"/>
          </a:xfrm>
        </p:spPr>
        <p:txBody>
          <a:bodyPr>
            <a:normAutofit/>
          </a:bodyPr>
          <a:lstStyle/>
          <a:p>
            <a:pPr algn="ctr"/>
            <a:r>
              <a:rPr lang="es-MX" sz="2800" dirty="0" smtClean="0"/>
              <a:t>Diferencias con el CPCM</a:t>
            </a:r>
            <a:endParaRPr lang="es-SV" sz="2800" dirty="0"/>
          </a:p>
        </p:txBody>
      </p:sp>
      <p:sp>
        <p:nvSpPr>
          <p:cNvPr id="3" name="2 Subtítulo"/>
          <p:cNvSpPr>
            <a:spLocks noGrp="1"/>
          </p:cNvSpPr>
          <p:nvPr>
            <p:ph type="subTitle" idx="1"/>
          </p:nvPr>
        </p:nvSpPr>
        <p:spPr>
          <a:xfrm>
            <a:off x="533400" y="2571744"/>
            <a:ext cx="7854696" cy="3643338"/>
          </a:xfrm>
        </p:spPr>
        <p:txBody>
          <a:bodyPr>
            <a:normAutofit fontScale="92500" lnSpcReduction="10000"/>
          </a:bodyPr>
          <a:lstStyle/>
          <a:p>
            <a:pPr algn="l">
              <a:buFont typeface="Wingdings" pitchFamily="2" charset="2"/>
              <a:buChar char="v"/>
            </a:pPr>
            <a:r>
              <a:rPr lang="es-MX" dirty="0" smtClean="0"/>
              <a:t> El C.T. regula lo relativo a condiciones específicas de admisibilidad, como lo es la fianza para interponer el recurso cuando lo hace el empleador.</a:t>
            </a:r>
          </a:p>
          <a:p>
            <a:pPr algn="l">
              <a:buFont typeface="Wingdings" pitchFamily="2" charset="2"/>
              <a:buChar char="v"/>
            </a:pPr>
            <a:r>
              <a:rPr lang="es-MX" dirty="0" smtClean="0"/>
              <a:t>Lo relativo a los salarios caídos es propio de la materia laboral.</a:t>
            </a:r>
          </a:p>
          <a:p>
            <a:pPr algn="l">
              <a:buFont typeface="Wingdings" pitchFamily="2" charset="2"/>
              <a:buChar char="v"/>
            </a:pPr>
            <a:r>
              <a:rPr lang="es-MX" dirty="0" smtClean="0"/>
              <a:t>Regula como plazo de interposición 5 días fatales (consecutivos)</a:t>
            </a:r>
          </a:p>
          <a:p>
            <a:pPr algn="l">
              <a:buFont typeface="Wingdings" pitchFamily="2" charset="2"/>
              <a:buChar char="v"/>
            </a:pPr>
            <a:r>
              <a:rPr lang="es-MX" dirty="0" smtClean="0"/>
              <a:t>Tiene regulación específica en cuanto a legitimación para comparecer y la forma de otorgar el poder (escritura pública, acta ante juez, o incluso por medio de escrito…)</a:t>
            </a:r>
            <a:endParaRPr lang="es-SV"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533400" y="642918"/>
            <a:ext cx="7851648" cy="1000132"/>
          </a:xfrm>
        </p:spPr>
        <p:txBody>
          <a:bodyPr>
            <a:normAutofit/>
          </a:bodyPr>
          <a:lstStyle/>
          <a:p>
            <a:pPr algn="ctr"/>
            <a:r>
              <a:rPr lang="es-MX" sz="3200" dirty="0" smtClean="0"/>
              <a:t>Aplicación supletoria del CPCM</a:t>
            </a:r>
            <a:endParaRPr lang="es-SV" sz="3200" dirty="0"/>
          </a:p>
        </p:txBody>
      </p:sp>
      <p:sp>
        <p:nvSpPr>
          <p:cNvPr id="3" name="2 Subtítulo"/>
          <p:cNvSpPr>
            <a:spLocks noGrp="1"/>
          </p:cNvSpPr>
          <p:nvPr>
            <p:ph type="subTitle" idx="1"/>
          </p:nvPr>
        </p:nvSpPr>
        <p:spPr>
          <a:xfrm>
            <a:off x="533400" y="2071678"/>
            <a:ext cx="7854696" cy="4357718"/>
          </a:xfrm>
        </p:spPr>
        <p:txBody>
          <a:bodyPr>
            <a:normAutofit lnSpcReduction="10000"/>
          </a:bodyPr>
          <a:lstStyle/>
          <a:p>
            <a:pPr algn="l">
              <a:buFont typeface="Wingdings" pitchFamily="2" charset="2"/>
              <a:buChar char="v"/>
            </a:pPr>
            <a:r>
              <a:rPr lang="es-MX" dirty="0" smtClean="0"/>
              <a:t>Considerando lo dispuesto en el Art. 20 CPCM, 593 y 602 C.T. esta normativa sería aplicable en todo lo que no esté regulado en forma expresa en el Código de Trabajo, de la misma manera en la que se auxilia actualmente de la Ley de Casación y </a:t>
            </a:r>
            <a:r>
              <a:rPr lang="es-MX" dirty="0" err="1" smtClean="0"/>
              <a:t>Pr.C.</a:t>
            </a:r>
            <a:r>
              <a:rPr lang="es-MX" dirty="0" smtClean="0"/>
              <a:t>, es decir:</a:t>
            </a:r>
          </a:p>
          <a:p>
            <a:pPr lvl="1" algn="l">
              <a:buFont typeface="Wingdings" pitchFamily="2" charset="2"/>
              <a:buChar char="v"/>
            </a:pPr>
            <a:r>
              <a:rPr lang="es-MX" dirty="0" smtClean="0"/>
              <a:t>En cuanto a la forma de interponerlo (por escrito y debidamente fundamentado Art. 525 CPCM)</a:t>
            </a:r>
          </a:p>
          <a:p>
            <a:pPr lvl="1" algn="l">
              <a:buFont typeface="Wingdings" pitchFamily="2" charset="2"/>
              <a:buChar char="v"/>
            </a:pPr>
            <a:r>
              <a:rPr lang="es-MX" dirty="0" smtClean="0"/>
              <a:t>los requisitos formales de  interposición Art. 528 CPCM</a:t>
            </a:r>
          </a:p>
          <a:p>
            <a:pPr lvl="1" algn="l">
              <a:buFont typeface="Wingdings" pitchFamily="2" charset="2"/>
              <a:buChar char="v"/>
            </a:pPr>
            <a:r>
              <a:rPr lang="es-MX" dirty="0" smtClean="0"/>
              <a:t>Remisión de los autos al tribunal </a:t>
            </a:r>
            <a:r>
              <a:rPr lang="es-MX" dirty="0" err="1" smtClean="0"/>
              <a:t>casacional</a:t>
            </a:r>
            <a:r>
              <a:rPr lang="es-MX" dirty="0" smtClean="0"/>
              <a:t> Art. 529 CPCM</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533400" y="714356"/>
            <a:ext cx="7851648" cy="928694"/>
          </a:xfrm>
        </p:spPr>
        <p:txBody>
          <a:bodyPr>
            <a:normAutofit/>
          </a:bodyPr>
          <a:lstStyle/>
          <a:p>
            <a:pPr algn="ctr"/>
            <a:r>
              <a:rPr lang="es-MX" sz="3200" dirty="0" smtClean="0"/>
              <a:t>Aplicación supletoria del CPCM</a:t>
            </a:r>
            <a:endParaRPr lang="es-SV" sz="3200" dirty="0"/>
          </a:p>
        </p:txBody>
      </p:sp>
      <p:sp>
        <p:nvSpPr>
          <p:cNvPr id="3" name="2 Subtítulo"/>
          <p:cNvSpPr>
            <a:spLocks noGrp="1"/>
          </p:cNvSpPr>
          <p:nvPr>
            <p:ph type="subTitle" idx="1"/>
          </p:nvPr>
        </p:nvSpPr>
        <p:spPr>
          <a:xfrm>
            <a:off x="533400" y="2071678"/>
            <a:ext cx="7854696" cy="4286280"/>
          </a:xfrm>
        </p:spPr>
        <p:txBody>
          <a:bodyPr>
            <a:normAutofit fontScale="92500" lnSpcReduction="10000"/>
          </a:bodyPr>
          <a:lstStyle/>
          <a:p>
            <a:pPr algn="l">
              <a:buFont typeface="Wingdings" pitchFamily="2" charset="2"/>
              <a:buChar char="v"/>
            </a:pPr>
            <a:r>
              <a:rPr lang="es-MX" dirty="0" smtClean="0"/>
              <a:t>Introducción del recurso (si se admite se mandará a oír a la parte contraria por ocho días; si se </a:t>
            </a:r>
            <a:r>
              <a:rPr lang="es-MX" dirty="0" err="1" smtClean="0"/>
              <a:t>inadmite</a:t>
            </a:r>
            <a:r>
              <a:rPr lang="es-MX" dirty="0" smtClean="0"/>
              <a:t> únicamente procede recurso de revocatoria). Art. 530</a:t>
            </a:r>
          </a:p>
          <a:p>
            <a:pPr algn="l">
              <a:buFont typeface="Wingdings" pitchFamily="2" charset="2"/>
              <a:buChar char="v"/>
            </a:pPr>
            <a:r>
              <a:rPr lang="es-MX" dirty="0" smtClean="0"/>
              <a:t>Desistimiento del recurso, procederá en cualquier estado y se resolverá sin más trámite. Art. 531</a:t>
            </a:r>
          </a:p>
          <a:p>
            <a:pPr algn="l">
              <a:buFont typeface="Wingdings" pitchFamily="2" charset="2"/>
              <a:buChar char="v"/>
            </a:pPr>
            <a:r>
              <a:rPr lang="es-MX" dirty="0" smtClean="0"/>
              <a:t>Devolución de los autos Art. 532</a:t>
            </a:r>
          </a:p>
          <a:p>
            <a:pPr algn="l">
              <a:buFont typeface="Wingdings" pitchFamily="2" charset="2"/>
              <a:buChar char="v"/>
            </a:pPr>
            <a:r>
              <a:rPr lang="es-MX" dirty="0" smtClean="0"/>
              <a:t>Plazo para dictar la sentencia, Art. 533 (60 días  a partir del día siguiente a la conclusión de los alegatos)</a:t>
            </a:r>
          </a:p>
          <a:p>
            <a:pPr lvl="1" algn="l">
              <a:buFont typeface="Wingdings" pitchFamily="2" charset="2"/>
              <a:buChar char="v"/>
            </a:pPr>
            <a:r>
              <a:rPr lang="es-MX" dirty="0" smtClean="0"/>
              <a:t>Ante el incumplimiento del plazo por parte del tribunal </a:t>
            </a:r>
            <a:r>
              <a:rPr lang="es-MX" dirty="0" err="1" smtClean="0"/>
              <a:t>casacional</a:t>
            </a:r>
            <a:r>
              <a:rPr lang="es-MX" dirty="0" smtClean="0"/>
              <a:t>, se impondrá una multa de un salario mínimo, urbano más alto, vigente, por cada día de atraso.</a:t>
            </a:r>
          </a:p>
          <a:p>
            <a:pPr algn="l"/>
            <a:endParaRPr lang="es-SV"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533400" y="857232"/>
            <a:ext cx="7851648" cy="714380"/>
          </a:xfrm>
        </p:spPr>
        <p:txBody>
          <a:bodyPr>
            <a:normAutofit/>
          </a:bodyPr>
          <a:lstStyle/>
          <a:p>
            <a:pPr algn="ctr"/>
            <a:r>
              <a:rPr lang="es-MX" sz="3200" dirty="0" smtClean="0"/>
              <a:t>Aplicación supletoria del CPCM</a:t>
            </a:r>
            <a:endParaRPr lang="es-SV" sz="3200" dirty="0"/>
          </a:p>
        </p:txBody>
      </p:sp>
      <p:sp>
        <p:nvSpPr>
          <p:cNvPr id="3" name="2 Subtítulo"/>
          <p:cNvSpPr>
            <a:spLocks noGrp="1"/>
          </p:cNvSpPr>
          <p:nvPr>
            <p:ph type="subTitle" idx="1"/>
          </p:nvPr>
        </p:nvSpPr>
        <p:spPr>
          <a:xfrm>
            <a:off x="533400" y="2071678"/>
            <a:ext cx="7854696" cy="4214842"/>
          </a:xfrm>
        </p:spPr>
        <p:txBody>
          <a:bodyPr>
            <a:normAutofit/>
          </a:bodyPr>
          <a:lstStyle/>
          <a:p>
            <a:pPr algn="l">
              <a:buFont typeface="Wingdings" pitchFamily="2" charset="2"/>
              <a:buChar char="v"/>
            </a:pPr>
            <a:r>
              <a:rPr lang="es-MX" dirty="0" smtClean="0"/>
              <a:t>Del 534 al 538 , que regulan lo relativo a la sentencia.</a:t>
            </a:r>
          </a:p>
          <a:p>
            <a:pPr lvl="1" algn="l">
              <a:buFont typeface="Wingdings" pitchFamily="2" charset="2"/>
              <a:buChar char="v"/>
            </a:pPr>
            <a:r>
              <a:rPr lang="es-MX" dirty="0" smtClean="0"/>
              <a:t>Obligación de pronunciarse  respecto de todos los motivos invocados y orden del pronunciamiento (forma y fondo)</a:t>
            </a:r>
          </a:p>
          <a:p>
            <a:pPr lvl="1" algn="l">
              <a:buFont typeface="Wingdings" pitchFamily="2" charset="2"/>
              <a:buChar char="v"/>
            </a:pPr>
            <a:r>
              <a:rPr lang="es-MX" dirty="0" smtClean="0"/>
              <a:t>Aplicación del principio “</a:t>
            </a:r>
            <a:r>
              <a:rPr lang="es-MX" dirty="0" err="1" smtClean="0"/>
              <a:t>Iura</a:t>
            </a:r>
            <a:r>
              <a:rPr lang="es-MX" dirty="0" smtClean="0"/>
              <a:t> </a:t>
            </a:r>
            <a:r>
              <a:rPr lang="es-MX" dirty="0" err="1" smtClean="0"/>
              <a:t>novit</a:t>
            </a:r>
            <a:r>
              <a:rPr lang="es-MX" dirty="0" smtClean="0"/>
              <a:t> curia”</a:t>
            </a:r>
          </a:p>
          <a:p>
            <a:pPr lvl="1" algn="l">
              <a:buFont typeface="Wingdings" pitchFamily="2" charset="2"/>
              <a:buChar char="v"/>
            </a:pPr>
            <a:r>
              <a:rPr lang="es-MX" dirty="0" smtClean="0"/>
              <a:t>Los efectos de la sentencia al estimarse el recurso ( fondo Art. 537 inc.1° y por forma incisos 2° y 3°???????)  </a:t>
            </a:r>
          </a:p>
          <a:p>
            <a:pPr lvl="1" algn="l"/>
            <a:r>
              <a:rPr lang="es-MX" dirty="0" smtClean="0"/>
              <a:t>No aplicaría la condena en costas que regula el Art. 539, en materia laboral aplica el Art. 601 C.T.        </a:t>
            </a:r>
            <a:endParaRPr lang="es-SV"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533400" y="1371600"/>
            <a:ext cx="7851648" cy="200012"/>
          </a:xfrm>
        </p:spPr>
        <p:txBody>
          <a:bodyPr>
            <a:normAutofit fontScale="90000"/>
          </a:bodyPr>
          <a:lstStyle/>
          <a:p>
            <a:endParaRPr lang="es-SV" dirty="0"/>
          </a:p>
        </p:txBody>
      </p:sp>
      <p:sp>
        <p:nvSpPr>
          <p:cNvPr id="3" name="2 Subtítulo"/>
          <p:cNvSpPr>
            <a:spLocks noGrp="1"/>
          </p:cNvSpPr>
          <p:nvPr>
            <p:ph type="subTitle" idx="1"/>
          </p:nvPr>
        </p:nvSpPr>
        <p:spPr>
          <a:xfrm>
            <a:off x="533400" y="1714488"/>
            <a:ext cx="7854696" cy="4500594"/>
          </a:xfrm>
        </p:spPr>
        <p:txBody>
          <a:bodyPr/>
          <a:lstStyle/>
          <a:p>
            <a:pPr algn="ctr"/>
            <a:endParaRPr lang="es-MX" dirty="0" smtClean="0"/>
          </a:p>
          <a:p>
            <a:pPr algn="ctr"/>
            <a:endParaRPr lang="es-MX" dirty="0" smtClean="0"/>
          </a:p>
          <a:p>
            <a:pPr algn="ctr"/>
            <a:endParaRPr lang="es-MX" dirty="0" smtClean="0"/>
          </a:p>
          <a:p>
            <a:pPr algn="ctr"/>
            <a:r>
              <a:rPr lang="es-MX" dirty="0" smtClean="0"/>
              <a:t>“Un derecho del trabajo que no proteja a los trabajadores/as no es derecho del trabajo”</a:t>
            </a:r>
          </a:p>
          <a:p>
            <a:pPr algn="ctr"/>
            <a:r>
              <a:rPr lang="es-MX" dirty="0" smtClean="0"/>
              <a:t>Américo </a:t>
            </a:r>
            <a:r>
              <a:rPr lang="es-MX" dirty="0" err="1" smtClean="0"/>
              <a:t>Plá</a:t>
            </a:r>
            <a:r>
              <a:rPr lang="es-MX" dirty="0" smtClean="0"/>
              <a:t> Rodríguez</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533400" y="1371600"/>
            <a:ext cx="7851648" cy="914392"/>
          </a:xfrm>
        </p:spPr>
        <p:txBody>
          <a:bodyPr/>
          <a:lstStyle/>
          <a:p>
            <a:endParaRPr lang="es-SV" dirty="0"/>
          </a:p>
        </p:txBody>
      </p:sp>
      <p:sp>
        <p:nvSpPr>
          <p:cNvPr id="3" name="2 Subtítulo"/>
          <p:cNvSpPr>
            <a:spLocks noGrp="1"/>
          </p:cNvSpPr>
          <p:nvPr>
            <p:ph type="subTitle" idx="1"/>
          </p:nvPr>
        </p:nvSpPr>
        <p:spPr>
          <a:xfrm>
            <a:off x="533400" y="2571744"/>
            <a:ext cx="7854696" cy="3286148"/>
          </a:xfrm>
        </p:spPr>
        <p:txBody>
          <a:bodyPr/>
          <a:lstStyle/>
          <a:p>
            <a:pPr algn="ctr"/>
            <a:endParaRPr lang="es-MX" dirty="0" smtClean="0"/>
          </a:p>
          <a:p>
            <a:pPr algn="ctr"/>
            <a:endParaRPr lang="es-MX" dirty="0" smtClean="0"/>
          </a:p>
          <a:p>
            <a:pPr algn="ctr"/>
            <a:endParaRPr lang="es-MX" dirty="0" smtClean="0"/>
          </a:p>
          <a:p>
            <a:pPr algn="ctr"/>
            <a:r>
              <a:rPr lang="es-MX" sz="4000" dirty="0" smtClean="0"/>
              <a:t>GRACIAS</a:t>
            </a:r>
            <a:endParaRPr lang="es-SV" sz="4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Motivos de fondo</a:t>
            </a:r>
            <a:endParaRPr lang="es-ES" dirty="0"/>
          </a:p>
        </p:txBody>
      </p:sp>
      <p:sp>
        <p:nvSpPr>
          <p:cNvPr id="3" name="2 Marcador de contenido"/>
          <p:cNvSpPr>
            <a:spLocks noGrp="1"/>
          </p:cNvSpPr>
          <p:nvPr>
            <p:ph idx="1"/>
          </p:nvPr>
        </p:nvSpPr>
        <p:spPr/>
        <p:txBody>
          <a:bodyPr/>
          <a:lstStyle/>
          <a:p>
            <a:r>
              <a:rPr lang="es-ES" dirty="0" smtClean="0"/>
              <a:t>Infracción de ley o de doctrina legal:</a:t>
            </a:r>
          </a:p>
          <a:p>
            <a:pPr lvl="1"/>
            <a:r>
              <a:rPr lang="es-ES" dirty="0" smtClean="0"/>
              <a:t>Aplicación indebida o errónea de la ley</a:t>
            </a:r>
          </a:p>
          <a:p>
            <a:pPr lvl="1"/>
            <a:r>
              <a:rPr lang="es-ES" dirty="0" err="1" smtClean="0"/>
              <a:t>Preterisión</a:t>
            </a:r>
            <a:r>
              <a:rPr lang="es-ES" dirty="0" smtClean="0"/>
              <a:t> de la norma aplicable al caso concreto</a:t>
            </a:r>
          </a:p>
          <a:p>
            <a:pPr lvl="1"/>
            <a:endParaRPr lang="es-ES" dirty="0" smtClean="0"/>
          </a:p>
          <a:p>
            <a:pPr lvl="1"/>
            <a:r>
              <a:rPr lang="es-ES" dirty="0" smtClean="0"/>
              <a:t>Infracción de doctrina legal:</a:t>
            </a:r>
          </a:p>
          <a:p>
            <a:pPr lvl="2"/>
            <a:r>
              <a:rPr lang="es-ES" dirty="0" smtClean="0"/>
              <a:t>Violación a la jurisprudencia establecida por el tribunal </a:t>
            </a:r>
            <a:r>
              <a:rPr lang="es-ES" dirty="0" err="1" smtClean="0"/>
              <a:t>casacional</a:t>
            </a:r>
            <a:r>
              <a:rPr lang="es-ES" dirty="0" smtClean="0"/>
              <a:t> al menos en tres sentencias constantes, uniformes y no interrumpidas por otra.</a:t>
            </a:r>
            <a:endParaRPr lang="es-E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Motivos de forma</a:t>
            </a:r>
            <a:endParaRPr lang="es-ES" dirty="0"/>
          </a:p>
        </p:txBody>
      </p:sp>
      <p:sp>
        <p:nvSpPr>
          <p:cNvPr id="3" name="2 Marcador de contenido"/>
          <p:cNvSpPr>
            <a:spLocks noGrp="1"/>
          </p:cNvSpPr>
          <p:nvPr>
            <p:ph idx="1"/>
          </p:nvPr>
        </p:nvSpPr>
        <p:spPr/>
        <p:txBody>
          <a:bodyPr>
            <a:normAutofit fontScale="92500" lnSpcReduction="10000"/>
          </a:bodyPr>
          <a:lstStyle/>
          <a:p>
            <a:r>
              <a:rPr lang="es-ES" dirty="0" smtClean="0"/>
              <a:t>1. Abuso, exceso o defecto de jurisdicción</a:t>
            </a:r>
          </a:p>
          <a:p>
            <a:r>
              <a:rPr lang="es-ES" dirty="0" smtClean="0"/>
              <a:t>2. falta de competencia;</a:t>
            </a:r>
          </a:p>
          <a:p>
            <a:r>
              <a:rPr lang="es-ES" dirty="0" smtClean="0"/>
              <a:t>3. Inadecuación de procedimiento;</a:t>
            </a:r>
          </a:p>
          <a:p>
            <a:r>
              <a:rPr lang="es-ES" dirty="0" smtClean="0"/>
              <a:t>4. Falta de capacidad para ser parte, de actuación procesal y de postulación</a:t>
            </a:r>
          </a:p>
          <a:p>
            <a:r>
              <a:rPr lang="es-ES" dirty="0" smtClean="0"/>
              <a:t>5. Caducidad de la pretensión;</a:t>
            </a:r>
          </a:p>
          <a:p>
            <a:r>
              <a:rPr lang="es-ES" dirty="0" smtClean="0"/>
              <a:t>6. Litispendencia y cosa juzgada;</a:t>
            </a:r>
          </a:p>
          <a:p>
            <a:r>
              <a:rPr lang="es-ES" dirty="0" smtClean="0"/>
              <a:t>7. Sumisión al arbitraje y el pendiente compromiso;</a:t>
            </a:r>
          </a:p>
          <a:p>
            <a:r>
              <a:rPr lang="es-ES" dirty="0" smtClean="0"/>
              <a:t>8. Renuncia, desistimiento, allanamiento y transacción, si el objeto no fuera disponible o se hiciera en contravención al interés público;</a:t>
            </a:r>
          </a:p>
          <a:p>
            <a:endParaRPr lang="es-ES" dirty="0"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Motivos de forma</a:t>
            </a:r>
            <a:endParaRPr lang="es-ES" dirty="0"/>
          </a:p>
        </p:txBody>
      </p:sp>
      <p:sp>
        <p:nvSpPr>
          <p:cNvPr id="3" name="2 Marcador de contenido"/>
          <p:cNvSpPr>
            <a:spLocks noGrp="1"/>
          </p:cNvSpPr>
          <p:nvPr>
            <p:ph idx="1"/>
          </p:nvPr>
        </p:nvSpPr>
        <p:spPr/>
        <p:txBody>
          <a:bodyPr>
            <a:normAutofit/>
          </a:bodyPr>
          <a:lstStyle/>
          <a:p>
            <a:r>
              <a:rPr lang="es-ES" dirty="0" smtClean="0"/>
              <a:t>Falta de emplazamiento para contestar la demanda;</a:t>
            </a:r>
          </a:p>
          <a:p>
            <a:r>
              <a:rPr lang="es-ES" dirty="0" smtClean="0"/>
              <a:t>Denegación de prueba legalmente admisible;</a:t>
            </a:r>
          </a:p>
          <a:p>
            <a:r>
              <a:rPr lang="es-ES" dirty="0" smtClean="0"/>
              <a:t>No haberse practicado un medio probatorio admitido en la instancia;</a:t>
            </a:r>
          </a:p>
          <a:p>
            <a:r>
              <a:rPr lang="es-ES" dirty="0" smtClean="0"/>
              <a:t>Practicarse un medio de prueba ilícito;</a:t>
            </a:r>
          </a:p>
          <a:p>
            <a:r>
              <a:rPr lang="es-ES" dirty="0" smtClean="0"/>
              <a:t>Por haberse declarado indebidamente la improcedencia de una apelación;</a:t>
            </a:r>
          </a:p>
          <a:p>
            <a:r>
              <a:rPr lang="es-ES" dirty="0" smtClean="0"/>
              <a:t>Por infracción de requisitos internos y externos de la sentencia;</a:t>
            </a:r>
          </a:p>
          <a:p>
            <a:endParaRPr lang="es-E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r>
              <a:rPr lang="es-ES" dirty="0" smtClean="0"/>
              <a:t>Hay infracción de los requisitos internos cuando hay incongruencia</a:t>
            </a:r>
          </a:p>
          <a:p>
            <a:r>
              <a:rPr lang="es-ES" dirty="0" smtClean="0"/>
              <a:t>Hay infracción de los requisitos externos cuando se omita relacionar los  hechos probados, falta de fundamentación jurídica y oscuridad en la redacción del fallo.</a:t>
            </a:r>
            <a:endParaRPr lang="es-E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Modo de proceder</a:t>
            </a:r>
            <a:endParaRPr lang="es-ES" dirty="0"/>
          </a:p>
        </p:txBody>
      </p:sp>
      <p:sp>
        <p:nvSpPr>
          <p:cNvPr id="3" name="2 Marcador de contenido"/>
          <p:cNvSpPr>
            <a:spLocks noGrp="1"/>
          </p:cNvSpPr>
          <p:nvPr>
            <p:ph idx="1"/>
          </p:nvPr>
        </p:nvSpPr>
        <p:spPr/>
        <p:txBody>
          <a:bodyPr>
            <a:normAutofit fontScale="85000" lnSpcReduction="20000"/>
          </a:bodyPr>
          <a:lstStyle/>
          <a:p>
            <a:r>
              <a:rPr lang="es-ES" dirty="0" smtClean="0"/>
              <a:t>Por escrito</a:t>
            </a:r>
          </a:p>
          <a:p>
            <a:r>
              <a:rPr lang="es-ES" dirty="0" smtClean="0"/>
              <a:t>Plazo de 15 días  hábiles</a:t>
            </a:r>
          </a:p>
          <a:p>
            <a:r>
              <a:rPr lang="es-ES" dirty="0" smtClean="0"/>
              <a:t>Solo lo puede interponer el agraviado</a:t>
            </a:r>
          </a:p>
          <a:p>
            <a:r>
              <a:rPr lang="es-ES" dirty="0" smtClean="0"/>
              <a:t>Requisitos formales:</a:t>
            </a:r>
          </a:p>
          <a:p>
            <a:pPr lvl="1"/>
            <a:r>
              <a:rPr lang="es-ES" dirty="0" smtClean="0"/>
              <a:t>Ante el tribunal que dictó la sentencia</a:t>
            </a:r>
          </a:p>
          <a:p>
            <a:r>
              <a:rPr lang="es-ES" dirty="0" smtClean="0"/>
              <a:t>Cualquier infracción que se denuncie debe encajar en los motivos expresamente determinados en la ley</a:t>
            </a:r>
          </a:p>
          <a:p>
            <a:pPr lvl="1"/>
            <a:r>
              <a:rPr lang="es-ES" dirty="0" smtClean="0"/>
              <a:t>Causa genérica </a:t>
            </a:r>
          </a:p>
          <a:p>
            <a:pPr lvl="2"/>
            <a:r>
              <a:rPr lang="es-ES" dirty="0" err="1" smtClean="0"/>
              <a:t>Infracciòn</a:t>
            </a:r>
            <a:r>
              <a:rPr lang="es-ES" dirty="0" smtClean="0"/>
              <a:t> de ley o  de doctrina legal (</a:t>
            </a:r>
          </a:p>
          <a:p>
            <a:pPr lvl="2"/>
            <a:r>
              <a:rPr lang="es-ES" dirty="0" smtClean="0"/>
              <a:t>Quebrantamiento de las formas esenciales del juicio</a:t>
            </a:r>
          </a:p>
          <a:p>
            <a:pPr lvl="1"/>
            <a:r>
              <a:rPr lang="es-ES" dirty="0" smtClean="0"/>
              <a:t>Motivos de fondo y de forma</a:t>
            </a:r>
          </a:p>
          <a:p>
            <a:pPr lvl="1"/>
            <a:r>
              <a:rPr lang="es-ES" dirty="0" smtClean="0"/>
              <a:t>Preceptos infringidos (de forma individual-por separado)</a:t>
            </a:r>
          </a:p>
          <a:p>
            <a:pPr lvl="1"/>
            <a:r>
              <a:rPr lang="es-ES" dirty="0" smtClean="0"/>
              <a:t>Concepto de la </a:t>
            </a:r>
            <a:r>
              <a:rPr lang="es-ES" dirty="0" err="1" smtClean="0"/>
              <a:t>infracciòn</a:t>
            </a:r>
            <a:r>
              <a:rPr lang="es-ES" dirty="0" smtClean="0"/>
              <a:t> a la luz del vicio invocado</a:t>
            </a:r>
          </a:p>
          <a:p>
            <a:pPr lvl="1"/>
            <a:endParaRPr lang="es-ES" dirty="0" smtClean="0"/>
          </a:p>
          <a:p>
            <a:pPr lvl="2">
              <a:buNone/>
            </a:pPr>
            <a:endParaRPr lang="es-E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Trámite:</a:t>
            </a:r>
            <a:endParaRPr lang="es-ES" dirty="0"/>
          </a:p>
        </p:txBody>
      </p:sp>
      <p:sp>
        <p:nvSpPr>
          <p:cNvPr id="3" name="2 Marcador de contenido"/>
          <p:cNvSpPr>
            <a:spLocks noGrp="1"/>
          </p:cNvSpPr>
          <p:nvPr>
            <p:ph idx="1"/>
          </p:nvPr>
        </p:nvSpPr>
        <p:spPr/>
        <p:txBody>
          <a:bodyPr>
            <a:normAutofit/>
          </a:bodyPr>
          <a:lstStyle/>
          <a:p>
            <a:r>
              <a:rPr lang="es-ES" dirty="0" smtClean="0"/>
              <a:t>Admitido el recurso  se manda </a:t>
            </a:r>
            <a:r>
              <a:rPr lang="es-ES" dirty="0" err="1" smtClean="0"/>
              <a:t>oìr</a:t>
            </a:r>
            <a:r>
              <a:rPr lang="es-ES" dirty="0" smtClean="0"/>
              <a:t> a la parte contraria por ocho días</a:t>
            </a:r>
          </a:p>
          <a:p>
            <a:r>
              <a:rPr lang="es-ES" dirty="0" smtClean="0"/>
              <a:t>El rechazo del recurso admite revocatoria.</a:t>
            </a:r>
          </a:p>
          <a:p>
            <a:r>
              <a:rPr lang="es-ES" dirty="0" smtClean="0"/>
              <a:t>No hay </a:t>
            </a:r>
            <a:r>
              <a:rPr lang="es-ES" dirty="0" err="1" smtClean="0"/>
              <a:t>perìodo</a:t>
            </a:r>
            <a:r>
              <a:rPr lang="es-ES" dirty="0" smtClean="0"/>
              <a:t> probatorio</a:t>
            </a:r>
          </a:p>
          <a:p>
            <a:r>
              <a:rPr lang="es-ES" dirty="0" smtClean="0"/>
              <a:t>60 </a:t>
            </a:r>
            <a:r>
              <a:rPr lang="es-ES" dirty="0" err="1" smtClean="0"/>
              <a:t>dìas</a:t>
            </a:r>
            <a:r>
              <a:rPr lang="es-ES" dirty="0" smtClean="0"/>
              <a:t> para pronunciar la sentencia</a:t>
            </a:r>
          </a:p>
          <a:p>
            <a:r>
              <a:rPr lang="es-ES" dirty="0" smtClean="0"/>
              <a:t>SENTENCIA:</a:t>
            </a:r>
          </a:p>
          <a:p>
            <a:pPr lvl="1"/>
            <a:r>
              <a:rPr lang="es-ES" dirty="0" smtClean="0"/>
              <a:t>Pronunciarse sobre todos los motivos</a:t>
            </a:r>
          </a:p>
          <a:p>
            <a:pPr lvl="1"/>
            <a:r>
              <a:rPr lang="es-ES" dirty="0" smtClean="0"/>
              <a:t>Primero sobre los motivos de forma y luego los de fondo</a:t>
            </a:r>
          </a:p>
          <a:p>
            <a:pPr lvl="1"/>
            <a:r>
              <a:rPr lang="es-ES" dirty="0" err="1" smtClean="0"/>
              <a:t>Iura</a:t>
            </a:r>
            <a:r>
              <a:rPr lang="es-ES" dirty="0" smtClean="0"/>
              <a:t> </a:t>
            </a:r>
            <a:r>
              <a:rPr lang="es-ES" dirty="0" err="1" smtClean="0"/>
              <a:t>novit</a:t>
            </a:r>
            <a:r>
              <a:rPr lang="es-ES" dirty="0" smtClean="0"/>
              <a:t> curia</a:t>
            </a:r>
            <a:endParaRPr lang="es-E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ujo">
  <a:themeElements>
    <a:clrScheme name="Flujo">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ujo">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ujo">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1389</TotalTime>
  <Words>2718</Words>
  <Application>Microsoft Office PowerPoint</Application>
  <PresentationFormat>Presentación en pantalla (4:3)</PresentationFormat>
  <Paragraphs>221</Paragraphs>
  <Slides>37</Slides>
  <Notes>0</Notes>
  <HiddenSlides>0</HiddenSlides>
  <MMClips>0</MMClips>
  <ScaleCrop>false</ScaleCrop>
  <HeadingPairs>
    <vt:vector size="4" baseType="variant">
      <vt:variant>
        <vt:lpstr>Tema</vt:lpstr>
      </vt:variant>
      <vt:variant>
        <vt:i4>1</vt:i4>
      </vt:variant>
      <vt:variant>
        <vt:lpstr>Títulos de diapositiva</vt:lpstr>
      </vt:variant>
      <vt:variant>
        <vt:i4>37</vt:i4>
      </vt:variant>
    </vt:vector>
  </HeadingPairs>
  <TitlesOfParts>
    <vt:vector size="38" baseType="lpstr">
      <vt:lpstr>Flujo</vt:lpstr>
      <vt:lpstr>Recurso de Casación en Derecho Privado y Social   Ena Lilian Núñez Mancía</vt:lpstr>
      <vt:lpstr>              Generalidades del Recurso de Casación</vt:lpstr>
      <vt:lpstr>Diapositiva 3</vt:lpstr>
      <vt:lpstr>Motivos de fondo</vt:lpstr>
      <vt:lpstr>Motivos de forma</vt:lpstr>
      <vt:lpstr>Motivos de forma</vt:lpstr>
      <vt:lpstr>Diapositiva 7</vt:lpstr>
      <vt:lpstr>Modo de proceder</vt:lpstr>
      <vt:lpstr>Trámite:</vt:lpstr>
      <vt:lpstr>Efectos de la sentencia</vt:lpstr>
      <vt:lpstr>Orígen del Recurso de Casación en materia laboral</vt:lpstr>
      <vt:lpstr>Código de Trabajo 1972</vt:lpstr>
      <vt:lpstr>Requisitos de procedencia</vt:lpstr>
      <vt:lpstr>Cuándo son conformes en lo principal?</vt:lpstr>
      <vt:lpstr>Cont. Criterio de la Sala</vt:lpstr>
      <vt:lpstr>Requisitos de admisibilidad</vt:lpstr>
      <vt:lpstr>Requisitos de forma</vt:lpstr>
      <vt:lpstr>Causas Genéricas Art. 587 C.T.</vt:lpstr>
      <vt:lpstr>MOTIVOS ESPECÍFICOS DE FONDO (Infracción de ley o de doctrina legal-Art.588 C.T.)</vt:lpstr>
      <vt:lpstr>Motivos específicos de fondo</vt:lpstr>
      <vt:lpstr>Motivos de forma (Quebrantamiento de algunas de las formas esenciales del juicio, Art. 589 C.T.)</vt:lpstr>
      <vt:lpstr>Reclamación oportuna</vt:lpstr>
      <vt:lpstr>Qué tipo de recursos?</vt:lpstr>
      <vt:lpstr>Prueba en segunda instancia</vt:lpstr>
      <vt:lpstr>Límitaciones de la prueba en segunda instancia</vt:lpstr>
      <vt:lpstr>Casos en que procede la apertura a pruebas en segunda instancia</vt:lpstr>
      <vt:lpstr>NULIDAD</vt:lpstr>
      <vt:lpstr>Sentencia</vt:lpstr>
      <vt:lpstr>Incidencia del Código Procesal Civil y Mercantil en la Casación Laboral</vt:lpstr>
      <vt:lpstr>Incidencia del Código Procesal Civil y Mercantil en la Casación Laboral</vt:lpstr>
      <vt:lpstr>Diferencias entre el CPCM  y el C.T.</vt:lpstr>
      <vt:lpstr>Diferencias con el CPCM</vt:lpstr>
      <vt:lpstr>Aplicación supletoria del CPCM</vt:lpstr>
      <vt:lpstr>Aplicación supletoria del CPCM</vt:lpstr>
      <vt:lpstr>Aplicación supletoria del CPCM</vt:lpstr>
      <vt:lpstr>Diapositiva 36</vt:lpstr>
      <vt:lpstr>Diapositiva 37</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Particularidades del Recurso de  Casación  en  materia Laboral</dc:title>
  <dc:creator>enunez</dc:creator>
  <cp:lastModifiedBy>enunez</cp:lastModifiedBy>
  <cp:revision>23</cp:revision>
  <dcterms:created xsi:type="dcterms:W3CDTF">2009-11-16T23:15:41Z</dcterms:created>
  <dcterms:modified xsi:type="dcterms:W3CDTF">2012-01-24T18:07:04Z</dcterms:modified>
</cp:coreProperties>
</file>